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61" r:id="rId5"/>
    <p:sldId id="264" r:id="rId6"/>
    <p:sldId id="288" r:id="rId7"/>
    <p:sldId id="287" r:id="rId8"/>
    <p:sldId id="291" r:id="rId9"/>
    <p:sldId id="292" r:id="rId10"/>
    <p:sldId id="293" r:id="rId11"/>
    <p:sldId id="294" r:id="rId12"/>
    <p:sldId id="295" r:id="rId13"/>
    <p:sldId id="298" r:id="rId14"/>
    <p:sldId id="296" r:id="rId15"/>
    <p:sldId id="297" r:id="rId16"/>
    <p:sldId id="266" r:id="rId17"/>
    <p:sldId id="277" r:id="rId18"/>
    <p:sldId id="283" r:id="rId19"/>
    <p:sldId id="289" r:id="rId20"/>
    <p:sldId id="299" r:id="rId21"/>
    <p:sldId id="300" r:id="rId22"/>
    <p:sldId id="270" r:id="rId23"/>
    <p:sldId id="301" r:id="rId24"/>
    <p:sldId id="302" r:id="rId25"/>
    <p:sldId id="303" r:id="rId26"/>
    <p:sldId id="304" r:id="rId27"/>
    <p:sldId id="305" r:id="rId28"/>
    <p:sldId id="306" r:id="rId29"/>
    <p:sldId id="307" r:id="rId30"/>
    <p:sldId id="284" r:id="rId31"/>
    <p:sldId id="308" r:id="rId32"/>
    <p:sldId id="285" r:id="rId33"/>
    <p:sldId id="286" r:id="rId34"/>
    <p:sldId id="279" r:id="rId35"/>
    <p:sldId id="263" r:id="rId36"/>
    <p:sldId id="290" r:id="rId37"/>
    <p:sldId id="259" r:id="rId38"/>
  </p:sldIdLst>
  <p:sldSz cx="9144000" cy="5143500" type="screen16x9"/>
  <p:notesSz cx="6858000" cy="9144000"/>
  <p:custDataLst>
    <p:tags r:id="rId40"/>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9" userDrawn="1">
          <p15:clr>
            <a:srgbClr val="A4A3A4"/>
          </p15:clr>
        </p15:guide>
        <p15:guide id="2" pos="5103" userDrawn="1">
          <p15:clr>
            <a:srgbClr val="A4A3A4"/>
          </p15:clr>
        </p15:guide>
        <p15:guide id="3" orient="horz" pos="1620">
          <p15:clr>
            <a:srgbClr val="A4A3A4"/>
          </p15:clr>
        </p15:guide>
        <p15:guide id="4"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AFC"/>
    <a:srgbClr val="FF3A16"/>
    <a:srgbClr val="5E9FC7"/>
    <a:srgbClr val="6AB4C9"/>
    <a:srgbClr val="1B2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7"/>
    <p:restoredTop sz="94609"/>
  </p:normalViewPr>
  <p:slideViewPr>
    <p:cSldViewPr>
      <p:cViewPr>
        <p:scale>
          <a:sx n="113" d="100"/>
          <a:sy n="113" d="100"/>
        </p:scale>
        <p:origin x="144" y="352"/>
      </p:cViewPr>
      <p:guideLst>
        <p:guide orient="horz" pos="2119"/>
        <p:guide pos="5103"/>
        <p:guide orient="horz" pos="1620"/>
        <p:guide pos="61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tags" Target="tags/tag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57117-35F1-4816-89E3-1482677FCF59}" type="datetimeFigureOut">
              <a:rPr lang="zh-CN" altLang="en-US" smtClean="0"/>
              <a:t>17/4/25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F8C846-CA02-4734-8ED3-2C6F71D272F6}" type="slidenum">
              <a:rPr lang="zh-CN" altLang="en-US" smtClean="0"/>
              <a:t>‹#›</a:t>
            </a:fld>
            <a:endParaRPr lang="zh-CN" altLang="en-US"/>
          </a:p>
        </p:txBody>
      </p:sp>
    </p:spTree>
    <p:extLst>
      <p:ext uri="{BB962C8B-B14F-4D97-AF65-F5344CB8AC3E}">
        <p14:creationId xmlns:p14="http://schemas.microsoft.com/office/powerpoint/2010/main" val="109666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AF8C846-CA02-4734-8ED3-2C6F71D272F6}" type="slidenum">
              <a:rPr lang="zh-CN" altLang="en-US" smtClean="0"/>
              <a:t>21</a:t>
            </a:fld>
            <a:endParaRPr lang="zh-CN" altLang="en-US"/>
          </a:p>
        </p:txBody>
      </p:sp>
    </p:spTree>
    <p:extLst>
      <p:ext uri="{BB962C8B-B14F-4D97-AF65-F5344CB8AC3E}">
        <p14:creationId xmlns:p14="http://schemas.microsoft.com/office/powerpoint/2010/main" val="198987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AF8C846-CA02-4734-8ED3-2C6F71D272F6}" type="slidenum">
              <a:rPr lang="zh-CN" altLang="en-US" smtClean="0"/>
              <a:t>31</a:t>
            </a:fld>
            <a:endParaRPr lang="zh-CN" altLang="en-US"/>
          </a:p>
        </p:txBody>
      </p:sp>
    </p:spTree>
    <p:extLst>
      <p:ext uri="{BB962C8B-B14F-4D97-AF65-F5344CB8AC3E}">
        <p14:creationId xmlns:p14="http://schemas.microsoft.com/office/powerpoint/2010/main" val="152306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17/4/25</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17/4/25</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17/4/25</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17/4/25</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1500">
                <a:solidFill>
                  <a:schemeClr val="tx1">
                    <a:tint val="75000"/>
                  </a:schemeClr>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17/4/25</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17/4/25</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17/4/25</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17/4/25</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17/4/25</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17/4/25</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17/4/25</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13"/>
          <a:stretch>
            <a:fillRect/>
          </a:stretch>
        </p:blipFill>
        <p:spPr>
          <a:xfrm>
            <a:off x="-397" y="-985"/>
            <a:ext cx="9144793" cy="514547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 Id="rId3"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327" y="1906396"/>
            <a:ext cx="9158284" cy="133070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328" y="1815666"/>
            <a:ext cx="9186984" cy="1512168"/>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2175188" y="2029293"/>
            <a:ext cx="4746073" cy="1084912"/>
          </a:xfrm>
          <a:prstGeom prst="rect">
            <a:avLst/>
          </a:prstGeom>
          <a:noFill/>
        </p:spPr>
        <p:txBody>
          <a:bodyPr wrap="square" lIns="68580" tIns="34290" rIns="68580" bIns="34290" rtlCol="0">
            <a:spAutoFit/>
          </a:bodyPr>
          <a:lstStyle/>
          <a:p>
            <a:pPr algn="ctr"/>
            <a:r>
              <a:rPr lang="zh-CN" altLang="en-US" sz="3300" b="1" dirty="0" smtClean="0">
                <a:blipFill>
                  <a:blip r:embed="rId2"/>
                  <a:stretch>
                    <a:fillRect/>
                  </a:stretch>
                </a:blipFill>
                <a:latin typeface="Microsoft YaHei" charset="-122"/>
                <a:ea typeface="Microsoft YaHei" charset="-122"/>
                <a:cs typeface="Microsoft YaHei" charset="-122"/>
              </a:rPr>
              <a:t>投资方案推荐系统</a:t>
            </a:r>
            <a:endParaRPr lang="en-US" altLang="zh-CN" sz="3300" b="1" dirty="0" smtClean="0">
              <a:blipFill>
                <a:blip r:embed="rId2"/>
                <a:stretch>
                  <a:fillRect/>
                </a:stretch>
              </a:blipFill>
              <a:latin typeface="Microsoft YaHei" charset="-122"/>
              <a:ea typeface="Microsoft YaHei" charset="-122"/>
              <a:cs typeface="Microsoft YaHei" charset="-122"/>
            </a:endParaRPr>
          </a:p>
          <a:p>
            <a:pPr algn="ctr"/>
            <a:r>
              <a:rPr lang="zh-CN" altLang="en-US" sz="3300" b="1" dirty="0" smtClean="0">
                <a:blipFill>
                  <a:blip r:embed="rId2"/>
                  <a:stretch>
                    <a:fillRect/>
                  </a:stretch>
                </a:blipFill>
                <a:latin typeface="Microsoft YaHei" charset="-122"/>
                <a:ea typeface="Microsoft YaHei" charset="-122"/>
                <a:cs typeface="Microsoft YaHei" charset="-122"/>
              </a:rPr>
              <a:t>需求分析和设计报告 </a:t>
            </a:r>
            <a:endParaRPr lang="zh-CN" altLang="en-US" sz="3300" b="1" dirty="0">
              <a:blipFill>
                <a:blip r:embed="rId2"/>
                <a:stretch>
                  <a:fillRect/>
                </a:stretch>
              </a:blipFill>
              <a:latin typeface="Microsoft YaHei" charset="-122"/>
              <a:ea typeface="Microsoft YaHei" charset="-122"/>
              <a:cs typeface="Microsoft YaHei"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2" name="矩形 21"/>
          <p:cNvSpPr>
            <a:spLocks noChangeArrowheads="1"/>
          </p:cNvSpPr>
          <p:nvPr/>
        </p:nvSpPr>
        <p:spPr bwMode="auto">
          <a:xfrm>
            <a:off x="3391853" y="3557064"/>
            <a:ext cx="2339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122"/>
              </a:defRPr>
            </a:lvl9pPr>
          </a:lstStyle>
          <a:p>
            <a:pPr algn="ctr" eaLnBrk="1" hangingPunct="1">
              <a:buFont typeface="Arial" charset="0"/>
              <a:buNone/>
              <a:defRPr/>
            </a:pPr>
            <a:r>
              <a:rPr lang="zh-CN" altLang="en-US" sz="2800" dirty="0" smtClean="0">
                <a:solidFill>
                  <a:schemeClr val="bg1"/>
                </a:solidFill>
                <a:effectLst>
                  <a:outerShdw blurRad="38100" dist="38100" dir="2700000" sx="1000" sy="1000" algn="tl">
                    <a:srgbClr val="C0C0C0"/>
                  </a:outerShdw>
                </a:effectLst>
                <a:latin typeface="SimHei" charset="-122"/>
                <a:ea typeface="SimHei" charset="-122"/>
                <a:cs typeface="SimHei" charset="-122"/>
              </a:rPr>
              <a:t> 王鑫柔 尹凯</a:t>
            </a:r>
            <a:endParaRPr lang="zh-CN" altLang="en-US" sz="2000" dirty="0" smtClean="0">
              <a:solidFill>
                <a:schemeClr val="bg1"/>
              </a:solidFill>
              <a:effectLst>
                <a:outerShdw blurRad="38100" dist="38100" dir="2700000" sx="1000" sy="1000" algn="tl">
                  <a:srgbClr val="C0C0C0"/>
                </a:outerShdw>
              </a:effectLst>
              <a:latin typeface="SimHei" charset="-122"/>
              <a:ea typeface="SimHei" charset="-122"/>
              <a:cs typeface="SimHei" charset="-122"/>
            </a:endParaRPr>
          </a:p>
        </p:txBody>
      </p:sp>
      <p:cxnSp>
        <p:nvCxnSpPr>
          <p:cNvPr id="23" name="直接连接符 23"/>
          <p:cNvCxnSpPr>
            <a:cxnSpLocks noChangeShapeType="1"/>
          </p:cNvCxnSpPr>
          <p:nvPr/>
        </p:nvCxnSpPr>
        <p:spPr bwMode="auto">
          <a:xfrm>
            <a:off x="2415104" y="4155552"/>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sp>
        <p:nvSpPr>
          <p:cNvPr id="24" name="矩形 24"/>
          <p:cNvSpPr>
            <a:spLocks noChangeArrowheads="1"/>
          </p:cNvSpPr>
          <p:nvPr/>
        </p:nvSpPr>
        <p:spPr bwMode="auto">
          <a:xfrm>
            <a:off x="2326204" y="4330177"/>
            <a:ext cx="4511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a:solidFill>
                  <a:schemeClr val="tx1"/>
                </a:solidFill>
                <a:latin typeface="Calibri" charset="0"/>
                <a:ea typeface="宋体" charset="-122"/>
              </a:defRPr>
            </a:lvl4pPr>
            <a:lvl5pPr marL="2057400" indent="-228600">
              <a:lnSpc>
                <a:spcPct val="90000"/>
              </a:lnSpc>
              <a:spcBef>
                <a:spcPts val="500"/>
              </a:spcBef>
              <a:buFont typeface="Arial" charset="0"/>
              <a:buChar char="•"/>
              <a:defRPr>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defRPr>
            </a:lvl9pPr>
          </a:lstStyle>
          <a:p>
            <a:pPr algn="ctr" eaLnBrk="1" hangingPunct="1">
              <a:lnSpc>
                <a:spcPct val="100000"/>
              </a:lnSpc>
              <a:spcBef>
                <a:spcPct val="0"/>
              </a:spcBef>
              <a:buFont typeface="Arial" charset="0"/>
              <a:buNone/>
            </a:pPr>
            <a:r>
              <a:rPr lang="zh-CN" altLang="en-US" sz="1400" dirty="0">
                <a:solidFill>
                  <a:schemeClr val="bg1"/>
                </a:solidFill>
                <a:latin typeface="SimHei" charset="-122"/>
                <a:ea typeface="SimHei" charset="-122"/>
                <a:cs typeface="SimHei" charset="-122"/>
              </a:rPr>
              <a:t>四川大学 软件学院 软件开发实践</a:t>
            </a:r>
            <a:r>
              <a:rPr lang="zh-CN" altLang="en-US" sz="1400" dirty="0" smtClean="0">
                <a:solidFill>
                  <a:schemeClr val="bg1"/>
                </a:solidFill>
                <a:latin typeface="SimHei" charset="-122"/>
                <a:ea typeface="SimHei" charset="-122"/>
                <a:cs typeface="SimHei" charset="-122"/>
              </a:rPr>
              <a:t>课程 第</a:t>
            </a:r>
            <a:r>
              <a:rPr lang="en-US" altLang="zh-CN" sz="1400" dirty="0" smtClean="0">
                <a:solidFill>
                  <a:schemeClr val="bg1"/>
                </a:solidFill>
                <a:latin typeface="SimHei" charset="-122"/>
                <a:ea typeface="SimHei" charset="-122"/>
                <a:cs typeface="SimHei" charset="-122"/>
              </a:rPr>
              <a:t>16</a:t>
            </a:r>
            <a:r>
              <a:rPr lang="zh-CN" altLang="en-US" sz="1400" dirty="0" smtClean="0">
                <a:solidFill>
                  <a:schemeClr val="bg1"/>
                </a:solidFill>
                <a:latin typeface="SimHei" charset="-122"/>
                <a:ea typeface="SimHei" charset="-122"/>
                <a:cs typeface="SimHei" charset="-122"/>
              </a:rPr>
              <a:t>组</a:t>
            </a:r>
            <a:endParaRPr lang="zh-CN" altLang="en-US" sz="1400" dirty="0">
              <a:solidFill>
                <a:schemeClr val="bg1"/>
              </a:solidFill>
              <a:latin typeface="SimHei" charset="-122"/>
              <a:ea typeface="SimHei" charset="-122"/>
              <a:cs typeface="SimHei" charset="-122"/>
            </a:endParaRPr>
          </a:p>
        </p:txBody>
      </p:sp>
    </p:spTree>
    <p:extLst>
      <p:ext uri="{BB962C8B-B14F-4D97-AF65-F5344CB8AC3E}">
        <p14:creationId xmlns:p14="http://schemas.microsoft.com/office/powerpoint/2010/main" val="213620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959"/>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627"/>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224"/>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289"/>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664"/>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134"/>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216"/>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949"/>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145"/>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672"/>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1959"/>
                            </p:stCondLst>
                            <p:childTnLst>
                              <p:par>
                                <p:cTn id="43" presetID="22" presetClass="entr" presetSubtype="1" fill="hold" grpId="0" nodeType="afterEffect">
                                  <p:stCondLst>
                                    <p:cond delay="0"/>
                                  </p:stCondLst>
                                  <p:iterate type="lt">
                                    <p:tmPct val="10000"/>
                                  </p:iterate>
                                  <p:childTnLst>
                                    <p:set>
                                      <p:cBhvr>
                                        <p:cTn id="44" dur="1" fill="hold">
                                          <p:stCondLst>
                                            <p:cond delay="0"/>
                                          </p:stCondLst>
                                        </p:cTn>
                                        <p:tgtEl>
                                          <p:spTgt spid="22"/>
                                        </p:tgtEl>
                                        <p:attrNameLst>
                                          <p:attrName>style.visibility</p:attrName>
                                        </p:attrNameLst>
                                      </p:cBhvr>
                                      <p:to>
                                        <p:strVal val="visible"/>
                                      </p:to>
                                    </p:set>
                                    <p:animEffect transition="in" filter="wipe(up)">
                                      <p:cBhvr>
                                        <p:cTn id="45" dur="500"/>
                                        <p:tgtEl>
                                          <p:spTgt spid="22"/>
                                        </p:tgtEl>
                                      </p:cBhvr>
                                    </p:animEffect>
                                  </p:childTnLst>
                                </p:cTn>
                              </p:par>
                            </p:childTnLst>
                          </p:cTn>
                        </p:par>
                        <p:par>
                          <p:cTn id="46" fill="hold">
                            <p:stCondLst>
                              <p:cond delay="2659"/>
                            </p:stCondLst>
                            <p:childTnLst>
                              <p:par>
                                <p:cTn id="47" presetID="16" presetClass="entr" presetSubtype="37"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arn(outVertical)">
                                      <p:cBhvr>
                                        <p:cTn id="49" dur="500"/>
                                        <p:tgtEl>
                                          <p:spTgt spid="23"/>
                                        </p:tgtEl>
                                      </p:cBhvr>
                                    </p:animEffect>
                                  </p:childTnLst>
                                </p:cTn>
                              </p:par>
                            </p:childTnLst>
                          </p:cTn>
                        </p:par>
                        <p:par>
                          <p:cTn id="50" fill="hold">
                            <p:stCondLst>
                              <p:cond delay="3159"/>
                            </p:stCondLst>
                            <p:childTnLst>
                              <p:par>
                                <p:cTn id="51" presetID="12" presetClass="entr" presetSubtype="4"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p:tgtEl>
                                          <p:spTgt spid="24"/>
                                        </p:tgtEl>
                                        <p:attrNameLst>
                                          <p:attrName>ppt_y</p:attrName>
                                        </p:attrNameLst>
                                      </p:cBhvr>
                                      <p:tavLst>
                                        <p:tav tm="0">
                                          <p:val>
                                            <p:strVal val="#ppt_y+#ppt_h*1.125000"/>
                                          </p:val>
                                        </p:tav>
                                        <p:tav tm="100000">
                                          <p:val>
                                            <p:strVal val="#ppt_y"/>
                                          </p:val>
                                        </p:tav>
                                      </p:tavLst>
                                    </p:anim>
                                    <p:animEffect transition="in" filter="wipe(up)">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2" grpId="0" autoUpdateAnimBg="0"/>
      <p:bldP spid="2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262432"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需求分析和</a:t>
            </a:r>
            <a:r>
              <a:rPr lang="zh-CN" altLang="en-US" sz="2000" dirty="0" smtClean="0">
                <a:solidFill>
                  <a:schemeClr val="bg1"/>
                </a:solidFill>
                <a:latin typeface="微软雅黑" pitchFamily="34" charset="-122"/>
                <a:ea typeface="微软雅黑" pitchFamily="34" charset="-122"/>
              </a:rPr>
              <a:t>建模－数据分析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40"/>
          <p:cNvGrpSpPr/>
          <p:nvPr/>
        </p:nvGrpSpPr>
        <p:grpSpPr>
          <a:xfrm rot="5400000">
            <a:off x="205436" y="1012682"/>
            <a:ext cx="668234" cy="576064"/>
            <a:chOff x="2298708" y="1541562"/>
            <a:chExt cx="668234" cy="576064"/>
          </a:xfrm>
        </p:grpSpPr>
        <p:sp>
          <p:nvSpPr>
            <p:cNvPr id="31" name="六边形 30"/>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32" name="TextBox 42"/>
            <p:cNvSpPr txBox="1"/>
            <p:nvPr/>
          </p:nvSpPr>
          <p:spPr>
            <a:xfrm rot="16200000">
              <a:off x="2455245" y="1629700"/>
              <a:ext cx="344966" cy="369332"/>
            </a:xfrm>
            <a:prstGeom prst="rect">
              <a:avLst/>
            </a:prstGeom>
            <a:noFill/>
            <a:effectLst>
              <a:innerShdw blurRad="114300">
                <a:prstClr val="black"/>
              </a:innerShdw>
            </a:effectLst>
          </p:spPr>
          <p:txBody>
            <a:bodyPr wrap="none" rtlCol="0">
              <a:spAutoFit/>
            </a:bodyPr>
            <a:lstStyle/>
            <a:p>
              <a:pPr marL="400050" marR="0" lvl="0" indent="-400050" defTabSz="914400" eaLnBrk="1" fontAlgn="auto" latinLnBrk="0" hangingPunct="1">
                <a:lnSpc>
                  <a:spcPct val="100000"/>
                </a:lnSpc>
                <a:spcBef>
                  <a:spcPts val="0"/>
                </a:spcBef>
                <a:spcAft>
                  <a:spcPts val="0"/>
                </a:spcAft>
                <a:buClrTx/>
                <a:buSzTx/>
                <a:buFont typeface="+mj-lt"/>
                <a:buNone/>
                <a:tabLst/>
                <a:defRPr/>
              </a:pPr>
              <a:r>
                <a:rPr lang="en-US" altLang="zh-CN" sz="1800" dirty="0" smtClean="0">
                  <a:solidFill>
                    <a:schemeClr val="bg1"/>
                  </a:solidFill>
                  <a:latin typeface="Impact" pitchFamily="34" charset="0"/>
                </a:rPr>
                <a:t>a.</a:t>
              </a:r>
              <a:endParaRPr lang="zh-CN" altLang="en-US" sz="1800" dirty="0">
                <a:solidFill>
                  <a:schemeClr val="bg1"/>
                </a:solidFill>
                <a:latin typeface="Impact" pitchFamily="34" charset="0"/>
              </a:endParaRPr>
            </a:p>
          </p:txBody>
        </p:sp>
      </p:grpSp>
      <p:sp>
        <p:nvSpPr>
          <p:cNvPr id="5" name="文本框 4"/>
          <p:cNvSpPr txBox="1"/>
          <p:nvPr/>
        </p:nvSpPr>
        <p:spPr>
          <a:xfrm>
            <a:off x="1597350" y="1172506"/>
            <a:ext cx="2160240" cy="307777"/>
          </a:xfrm>
          <a:prstGeom prst="rect">
            <a:avLst/>
          </a:prstGeom>
          <a:noFill/>
        </p:spPr>
        <p:txBody>
          <a:bodyPr wrap="square" rtlCol="0">
            <a:spAutoFit/>
          </a:bodyPr>
          <a:lstStyle/>
          <a:p>
            <a:r>
              <a:rPr kumimoji="1" lang="en-US" altLang="zh-CN" dirty="0">
                <a:solidFill>
                  <a:schemeClr val="bg1"/>
                </a:solidFill>
                <a:latin typeface="Microsoft YaHei" charset="-122"/>
                <a:ea typeface="Microsoft YaHei" charset="-122"/>
                <a:cs typeface="Microsoft YaHei" charset="-122"/>
              </a:rPr>
              <a:t>4</a:t>
            </a:r>
            <a:r>
              <a:rPr kumimoji="1" lang="zh-CN" altLang="en-US" dirty="0" smtClean="0">
                <a:solidFill>
                  <a:schemeClr val="bg1"/>
                </a:solidFill>
                <a:latin typeface="Microsoft YaHei" charset="-122"/>
                <a:ea typeface="Microsoft YaHei" charset="-122"/>
                <a:cs typeface="Microsoft YaHei" charset="-122"/>
              </a:rPr>
              <a:t> 数据存储</a:t>
            </a:r>
            <a:endParaRPr kumimoji="1" lang="zh-CN" altLang="en-US" dirty="0">
              <a:solidFill>
                <a:schemeClr val="bg1"/>
              </a:solidFill>
              <a:latin typeface="Microsoft YaHei" charset="-122"/>
              <a:ea typeface="Microsoft YaHei" charset="-122"/>
              <a:cs typeface="Microsoft YaHei" charset="-122"/>
            </a:endParaRPr>
          </a:p>
        </p:txBody>
      </p:sp>
      <p:sp>
        <p:nvSpPr>
          <p:cNvPr id="19" name="文本框 18"/>
          <p:cNvSpPr txBox="1"/>
          <p:nvPr/>
        </p:nvSpPr>
        <p:spPr>
          <a:xfrm>
            <a:off x="1594702" y="3078409"/>
            <a:ext cx="2160240" cy="307777"/>
          </a:xfrm>
          <a:prstGeom prst="rect">
            <a:avLst/>
          </a:prstGeom>
          <a:noFill/>
        </p:spPr>
        <p:txBody>
          <a:bodyPr wrap="square" rtlCol="0">
            <a:spAutoFit/>
          </a:bodyPr>
          <a:lstStyle/>
          <a:p>
            <a:r>
              <a:rPr kumimoji="1" lang="en-US" altLang="zh-CN" dirty="0" smtClean="0">
                <a:solidFill>
                  <a:schemeClr val="bg1"/>
                </a:solidFill>
                <a:latin typeface="Microsoft YaHei" charset="-122"/>
                <a:ea typeface="Microsoft YaHei" charset="-122"/>
                <a:cs typeface="Microsoft YaHei" charset="-122"/>
              </a:rPr>
              <a:t>5</a:t>
            </a:r>
            <a:r>
              <a:rPr kumimoji="1" lang="zh-CN" altLang="en-US" dirty="0" smtClean="0">
                <a:solidFill>
                  <a:schemeClr val="bg1"/>
                </a:solidFill>
                <a:latin typeface="Microsoft YaHei" charset="-122"/>
                <a:ea typeface="Microsoft YaHei" charset="-122"/>
                <a:cs typeface="Microsoft YaHei" charset="-122"/>
              </a:rPr>
              <a:t> 处理过程</a:t>
            </a:r>
            <a:endParaRPr kumimoji="1" lang="zh-CN" altLang="en-US" dirty="0">
              <a:solidFill>
                <a:schemeClr val="bg1"/>
              </a:solidFill>
              <a:latin typeface="Microsoft YaHei" charset="-122"/>
              <a:ea typeface="Microsoft YaHei" charset="-122"/>
              <a:cs typeface="Microsoft YaHei"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614799943"/>
              </p:ext>
            </p:extLst>
          </p:nvPr>
        </p:nvGraphicFramePr>
        <p:xfrm>
          <a:off x="1594702" y="1634831"/>
          <a:ext cx="5713603" cy="1185054"/>
        </p:xfrm>
        <a:graphic>
          <a:graphicData uri="http://schemas.openxmlformats.org/drawingml/2006/table">
            <a:tbl>
              <a:tblPr firstRow="1" firstCol="1" bandRow="1">
                <a:tableStyleId>{3B4B98B0-60AC-42C2-AFA5-B58CD77FA1E5}</a:tableStyleId>
              </a:tblPr>
              <a:tblGrid>
                <a:gridCol w="1199379"/>
                <a:gridCol w="1657004"/>
                <a:gridCol w="1428191"/>
                <a:gridCol w="1429029"/>
              </a:tblGrid>
              <a:tr h="395018">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数据存储名</a:t>
                      </a:r>
                    </a:p>
                  </a:txBody>
                  <a:tcPr marL="68580" marR="68580" marT="0" marB="0" anchor="ctr"/>
                </a:tc>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说明</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流入的数据流</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流出的数据流</a:t>
                      </a:r>
                    </a:p>
                  </a:txBody>
                  <a:tcPr marL="68580" marR="68580" marT="0" marB="0" anchor="ctr"/>
                </a:tc>
              </a:tr>
              <a:tr h="395018">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产品入库</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爬取相关产品信息</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产品信息</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产品信息</a:t>
                      </a:r>
                    </a:p>
                  </a:txBody>
                  <a:tcPr marL="68580" marR="68580" marT="0" marB="0" anchor="ctr"/>
                </a:tc>
              </a:tr>
              <a:tr h="395018">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组合出库</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产品生产的组合</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组合信息</a:t>
                      </a:r>
                    </a:p>
                  </a:txBody>
                  <a:tcPr marL="68580" marR="68580" marT="0" marB="0" anchor="ctr"/>
                </a:tc>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组合信息</a:t>
                      </a:r>
                    </a:p>
                  </a:txBody>
                  <a:tcPr marL="68580" marR="68580"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40613868"/>
              </p:ext>
            </p:extLst>
          </p:nvPr>
        </p:nvGraphicFramePr>
        <p:xfrm>
          <a:off x="1594703" y="3524024"/>
          <a:ext cx="5713601" cy="1279974"/>
        </p:xfrm>
        <a:graphic>
          <a:graphicData uri="http://schemas.openxmlformats.org/drawingml/2006/table">
            <a:tbl>
              <a:tblPr firstRow="1" firstCol="1" bandRow="1">
                <a:tableStyleId>{3B4B98B0-60AC-42C2-AFA5-B58CD77FA1E5}</a:tableStyleId>
              </a:tblPr>
              <a:tblGrid>
                <a:gridCol w="1020430"/>
                <a:gridCol w="1092771"/>
                <a:gridCol w="1080120"/>
                <a:gridCol w="1008112"/>
                <a:gridCol w="1512168"/>
              </a:tblGrid>
              <a:tr h="213329">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处理过程名</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说明</a:t>
                      </a:r>
                    </a:p>
                  </a:txBody>
                  <a:tcPr marL="68580" marR="68580" marT="0" marB="0" anchor="ctr"/>
                </a:tc>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输入数据流</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输出数据流</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处理</a:t>
                      </a:r>
                    </a:p>
                  </a:txBody>
                  <a:tcPr marL="68580" marR="68580" marT="0" marB="0" anchor="ctr"/>
                </a:tc>
              </a:tr>
              <a:tr h="426658">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产生组合</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为用户生产推荐的组合</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产品信息，用户信息</a:t>
                      </a:r>
                    </a:p>
                  </a:txBody>
                  <a:tcPr marL="68580" marR="68580" marT="0" marB="0" anchor="ctr"/>
                </a:tc>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组合信息</a:t>
                      </a:r>
                    </a:p>
                  </a:txBody>
                  <a:tcPr marL="68580" marR="68580" marT="0" marB="0" anchor="ctr"/>
                </a:tc>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为用户推荐适合收益风险的组合方式</a:t>
                      </a:r>
                    </a:p>
                  </a:txBody>
                  <a:tcPr marL="68580" marR="68580" marT="0" marB="0" anchor="ctr"/>
                </a:tc>
              </a:tr>
              <a:tr h="639987">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风险承受能力测评</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通过用户的选择，判断用户风险承受能力</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用户的选择信息</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用户的承受能力等级</a:t>
                      </a:r>
                    </a:p>
                  </a:txBody>
                  <a:tcPr marL="68580" marR="68580" marT="0" marB="0" anchor="ctr"/>
                </a:tc>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通过分析用户选择的信息，来生成用户的承受能力等级</a:t>
                      </a:r>
                    </a:p>
                  </a:txBody>
                  <a:tcPr marL="68580" marR="68580" marT="0" marB="0" anchor="ctr"/>
                </a:tc>
              </a:tr>
            </a:tbl>
          </a:graphicData>
        </a:graphic>
      </p:graphicFrame>
      <p:sp>
        <p:nvSpPr>
          <p:cNvPr id="20" name="六边形 22"/>
          <p:cNvSpPr/>
          <p:nvPr/>
        </p:nvSpPr>
        <p:spPr>
          <a:xfrm rot="5400000">
            <a:off x="-617574" y="2494745"/>
            <a:ext cx="2305073" cy="585245"/>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r>
              <a:rPr lang="zh-CN" altLang="en-US" sz="24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数据字典</a:t>
            </a:r>
            <a:endParaRPr lang="zh-CN" altLang="en-US" sz="2400" dirty="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1002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anim calcmode="lin" valueType="num">
                                      <p:cBhvr>
                                        <p:cTn id="12" dur="750" fill="hold"/>
                                        <p:tgtEl>
                                          <p:spTgt spid="5"/>
                                        </p:tgtEl>
                                        <p:attrNameLst>
                                          <p:attrName>ppt_x</p:attrName>
                                        </p:attrNameLst>
                                      </p:cBhvr>
                                      <p:tavLst>
                                        <p:tav tm="0">
                                          <p:val>
                                            <p:strVal val="#ppt_x"/>
                                          </p:val>
                                        </p:tav>
                                        <p:tav tm="100000">
                                          <p:val>
                                            <p:strVal val="#ppt_x"/>
                                          </p:val>
                                        </p:tav>
                                      </p:tavLst>
                                    </p:anim>
                                    <p:anim calcmode="lin" valueType="num">
                                      <p:cBhvr>
                                        <p:cTn id="13" dur="75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anim calcmode="lin" valueType="num">
                                      <p:cBhvr>
                                        <p:cTn id="22" dur="750" fill="hold"/>
                                        <p:tgtEl>
                                          <p:spTgt spid="19"/>
                                        </p:tgtEl>
                                        <p:attrNameLst>
                                          <p:attrName>ppt_x</p:attrName>
                                        </p:attrNameLst>
                                      </p:cBhvr>
                                      <p:tavLst>
                                        <p:tav tm="0">
                                          <p:val>
                                            <p:strVal val="#ppt_x"/>
                                          </p:val>
                                        </p:tav>
                                        <p:tav tm="100000">
                                          <p:val>
                                            <p:strVal val="#ppt_x"/>
                                          </p:val>
                                        </p:tav>
                                      </p:tavLst>
                                    </p:anim>
                                    <p:anim calcmode="lin" valueType="num">
                                      <p:cBhvr>
                                        <p:cTn id="23" dur="750" fill="hold"/>
                                        <p:tgtEl>
                                          <p:spTgt spid="19"/>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750"/>
                                        <p:tgtEl>
                                          <p:spTgt spid="4"/>
                                        </p:tgtEl>
                                      </p:cBhvr>
                                    </p:animEffect>
                                    <p:anim calcmode="lin" valueType="num">
                                      <p:cBhvr>
                                        <p:cTn id="27" dur="750" fill="hold"/>
                                        <p:tgtEl>
                                          <p:spTgt spid="4"/>
                                        </p:tgtEl>
                                        <p:attrNameLst>
                                          <p:attrName>ppt_x</p:attrName>
                                        </p:attrNameLst>
                                      </p:cBhvr>
                                      <p:tavLst>
                                        <p:tav tm="0">
                                          <p:val>
                                            <p:strVal val="#ppt_x"/>
                                          </p:val>
                                        </p:tav>
                                        <p:tav tm="100000">
                                          <p:val>
                                            <p:strVal val="#ppt_x"/>
                                          </p:val>
                                        </p:tav>
                                      </p:tavLst>
                                    </p:anim>
                                    <p:anim calcmode="lin" valueType="num">
                                      <p:cBhvr>
                                        <p:cTn id="28" dur="750" fill="hold"/>
                                        <p:tgtEl>
                                          <p:spTgt spid="4"/>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79104" y="313010"/>
            <a:ext cx="3564904" cy="400110"/>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需求</a:t>
            </a:r>
            <a:r>
              <a:rPr lang="zh-CN" altLang="en-US" sz="2000" dirty="0" smtClean="0">
                <a:solidFill>
                  <a:schemeClr val="bg1"/>
                </a:solidFill>
                <a:latin typeface="微软雅黑" pitchFamily="34" charset="-122"/>
                <a:ea typeface="微软雅黑" pitchFamily="34" charset="-122"/>
              </a:rPr>
              <a:t>分析和建模－功能分析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六边形 22"/>
          <p:cNvSpPr/>
          <p:nvPr/>
        </p:nvSpPr>
        <p:spPr>
          <a:xfrm>
            <a:off x="791581" y="1006638"/>
            <a:ext cx="3204355" cy="358720"/>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0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功能分析</a:t>
            </a:r>
            <a:r>
              <a:rPr lang="en-US" altLang="zh-CN" sz="20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a:t>
            </a:r>
            <a:r>
              <a:rPr lang="zh-CN" altLang="en-US" sz="20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描述</a:t>
            </a:r>
            <a:endParaRPr lang="zh-CN" altLang="en-US" sz="2000" dirty="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grpSp>
        <p:nvGrpSpPr>
          <p:cNvPr id="13" name="组合 40"/>
          <p:cNvGrpSpPr/>
          <p:nvPr/>
        </p:nvGrpSpPr>
        <p:grpSpPr>
          <a:xfrm>
            <a:off x="205437" y="988014"/>
            <a:ext cx="410688" cy="378711"/>
            <a:chOff x="2298708" y="1501423"/>
            <a:chExt cx="668234" cy="616203"/>
          </a:xfrm>
        </p:grpSpPr>
        <p:sp>
          <p:nvSpPr>
            <p:cNvPr id="14" name="六边形 13"/>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15" name="TextBox 42"/>
            <p:cNvSpPr txBox="1"/>
            <p:nvPr/>
          </p:nvSpPr>
          <p:spPr>
            <a:xfrm>
              <a:off x="2349498" y="1501423"/>
              <a:ext cx="348172" cy="369332"/>
            </a:xfrm>
            <a:prstGeom prst="rect">
              <a:avLst/>
            </a:prstGeom>
            <a:noFill/>
            <a:effectLst>
              <a:innerShdw blurRad="114300">
                <a:prstClr val="black"/>
              </a:innerShdw>
            </a:effectLst>
          </p:spPr>
          <p:txBody>
            <a:bodyPr wrap="none" rtlCol="0">
              <a:spAutoFit/>
            </a:bodyPr>
            <a:lstStyle/>
            <a:p>
              <a:pPr marL="400050" marR="0" lvl="0" indent="-400050" defTabSz="914400" eaLnBrk="1" fontAlgn="auto" latinLnBrk="0" hangingPunct="1">
                <a:lnSpc>
                  <a:spcPct val="100000"/>
                </a:lnSpc>
                <a:spcBef>
                  <a:spcPts val="0"/>
                </a:spcBef>
                <a:spcAft>
                  <a:spcPts val="0"/>
                </a:spcAft>
                <a:buClrTx/>
                <a:buSzTx/>
                <a:buFont typeface="+mj-lt"/>
                <a:buNone/>
                <a:tabLst/>
                <a:defRPr/>
              </a:pPr>
              <a:r>
                <a:rPr lang="en-US" altLang="zh-CN" sz="1800" dirty="0">
                  <a:solidFill>
                    <a:schemeClr val="bg1"/>
                  </a:solidFill>
                  <a:latin typeface="Impact" pitchFamily="34" charset="0"/>
                </a:rPr>
                <a:t>b</a:t>
              </a:r>
              <a:r>
                <a:rPr lang="en-US" altLang="zh-CN" sz="1800" dirty="0" smtClean="0">
                  <a:solidFill>
                    <a:schemeClr val="bg1"/>
                  </a:solidFill>
                  <a:latin typeface="Impact" pitchFamily="34" charset="0"/>
                </a:rPr>
                <a:t>.</a:t>
              </a:r>
              <a:endParaRPr lang="zh-CN" altLang="en-US" sz="1800" dirty="0">
                <a:solidFill>
                  <a:schemeClr val="bg1"/>
                </a:solidFill>
                <a:latin typeface="Impact" pitchFamily="34" charset="0"/>
              </a:endParaRPr>
            </a:p>
          </p:txBody>
        </p:sp>
      </p:grpSp>
      <p:graphicFrame>
        <p:nvGraphicFramePr>
          <p:cNvPr id="3" name="表格 2"/>
          <p:cNvGraphicFramePr>
            <a:graphicFrameLocks noGrp="1"/>
          </p:cNvGraphicFramePr>
          <p:nvPr>
            <p:extLst>
              <p:ext uri="{D42A27DB-BD31-4B8C-83A1-F6EECF244321}">
                <p14:modId xmlns:p14="http://schemas.microsoft.com/office/powerpoint/2010/main" val="98306040"/>
              </p:ext>
            </p:extLst>
          </p:nvPr>
        </p:nvGraphicFramePr>
        <p:xfrm>
          <a:off x="813036" y="1507612"/>
          <a:ext cx="7719404" cy="3512411"/>
        </p:xfrm>
        <a:graphic>
          <a:graphicData uri="http://schemas.openxmlformats.org/drawingml/2006/table">
            <a:tbl>
              <a:tblPr firstRow="1" firstCol="1" bandRow="1">
                <a:tableStyleId>{BC89EF96-8CEA-46FF-86C4-4CE0E7609802}</a:tableStyleId>
              </a:tblPr>
              <a:tblGrid>
                <a:gridCol w="1352015"/>
                <a:gridCol w="1766519"/>
                <a:gridCol w="4600870"/>
              </a:tblGrid>
              <a:tr h="230703">
                <a:tc rowSpan="9">
                  <a:txBody>
                    <a:bodyPr/>
                    <a:lstStyle/>
                    <a:p>
                      <a:pPr algn="ctr">
                        <a:spcAft>
                          <a:spcPts val="0"/>
                        </a:spcAft>
                      </a:pPr>
                      <a:r>
                        <a:rPr lang="zh-CN" sz="1400" kern="100" dirty="0">
                          <a:solidFill>
                            <a:schemeClr val="bg1"/>
                          </a:solidFill>
                          <a:effectLst/>
                          <a:latin typeface="Microsoft YaHei" charset="-122"/>
                          <a:ea typeface="Microsoft YaHei" charset="-122"/>
                          <a:cs typeface="Microsoft YaHei" charset="-122"/>
                        </a:rPr>
                        <a:t>“组财”网站</a:t>
                      </a:r>
                    </a:p>
                  </a:txBody>
                  <a:tcPr marL="68580" marR="68580" marT="0" marB="0" anchor="ctr"/>
                </a:tc>
                <a:tc>
                  <a:txBody>
                    <a:bodyPr/>
                    <a:lstStyle/>
                    <a:p>
                      <a:pPr algn="ctr">
                        <a:spcAft>
                          <a:spcPts val="0"/>
                        </a:spcAft>
                      </a:pPr>
                      <a:r>
                        <a:rPr lang="zh-CN" sz="1400" kern="100">
                          <a:solidFill>
                            <a:schemeClr val="bg1"/>
                          </a:solidFill>
                          <a:effectLst/>
                          <a:latin typeface="Microsoft YaHei" charset="-122"/>
                          <a:ea typeface="Microsoft YaHei" charset="-122"/>
                          <a:cs typeface="Microsoft YaHei" charset="-122"/>
                        </a:rPr>
                        <a:t>模块名称</a:t>
                      </a:r>
                    </a:p>
                  </a:txBody>
                  <a:tcPr marL="68580" marR="68580" marT="0" marB="0" anchor="ctr"/>
                </a:tc>
                <a:tc>
                  <a:txBody>
                    <a:bodyPr/>
                    <a:lstStyle/>
                    <a:p>
                      <a:pPr algn="ctr">
                        <a:spcAft>
                          <a:spcPts val="0"/>
                        </a:spcAft>
                      </a:pPr>
                      <a:r>
                        <a:rPr lang="zh-CN" sz="1400" kern="100">
                          <a:solidFill>
                            <a:schemeClr val="bg1"/>
                          </a:solidFill>
                          <a:effectLst/>
                          <a:latin typeface="Microsoft YaHei" charset="-122"/>
                          <a:ea typeface="Microsoft YaHei" charset="-122"/>
                          <a:cs typeface="Microsoft YaHei" charset="-122"/>
                        </a:rPr>
                        <a:t>功能描述</a:t>
                      </a:r>
                    </a:p>
                  </a:txBody>
                  <a:tcPr marL="68580" marR="68580" marT="0" marB="0" anchor="ctr"/>
                </a:tc>
              </a:tr>
              <a:tr h="230703">
                <a:tc vMerge="1">
                  <a:txBody>
                    <a:bodyPr/>
                    <a:lstStyle/>
                    <a:p>
                      <a:endParaRPr lang="zh-CN" altLang="en-US"/>
                    </a:p>
                  </a:txBody>
                  <a:tcP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注册模块</a:t>
                      </a:r>
                    </a:p>
                  </a:txBody>
                  <a:tcPr marL="68580" marR="68580" marT="0" marB="0" anchor="ct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用户初次使用网站时进行账户注册</a:t>
                      </a:r>
                    </a:p>
                  </a:txBody>
                  <a:tcPr marL="68580" marR="68580" marT="0" marB="0" anchor="ctr"/>
                </a:tc>
              </a:tr>
              <a:tr h="282574">
                <a:tc vMerge="1">
                  <a:txBody>
                    <a:bodyPr/>
                    <a:lstStyle/>
                    <a:p>
                      <a:endParaRPr lang="zh-CN" altLang="en-US"/>
                    </a:p>
                  </a:txBody>
                  <a:tcP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登陆模块</a:t>
                      </a:r>
                    </a:p>
                  </a:txBody>
                  <a:tcPr marL="68580" marR="68580" marT="0" marB="0" anchor="ct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已注册的用户进行登陆</a:t>
                      </a:r>
                    </a:p>
                  </a:txBody>
                  <a:tcPr marL="68580" marR="68580" marT="0" marB="0" anchor="ctr"/>
                </a:tc>
              </a:tr>
              <a:tr h="461405">
                <a:tc vMerge="1">
                  <a:txBody>
                    <a:bodyPr/>
                    <a:lstStyle/>
                    <a:p>
                      <a:endParaRPr lang="zh-CN" altLang="en-US"/>
                    </a:p>
                  </a:txBody>
                  <a:tcP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用户风险评级模块</a:t>
                      </a:r>
                    </a:p>
                  </a:txBody>
                  <a:tcPr marL="68580" marR="68580" marT="0" marB="0" anchor="ct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用户注册成功后，通过填写年龄、风险承担能力、收入等信息对于用户进行风险等级评定，便于推荐合适的组合</a:t>
                      </a:r>
                    </a:p>
                  </a:txBody>
                  <a:tcPr marL="68580" marR="68580" marT="0" marB="0" anchor="ctr"/>
                </a:tc>
              </a:tr>
              <a:tr h="461405">
                <a:tc vMerge="1">
                  <a:txBody>
                    <a:bodyPr/>
                    <a:lstStyle/>
                    <a:p>
                      <a:endParaRPr lang="zh-CN" altLang="en-US"/>
                    </a:p>
                  </a:txBody>
                  <a:tcP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新闻热门资讯模块</a:t>
                      </a:r>
                    </a:p>
                  </a:txBody>
                  <a:tcPr marL="68580" marR="68580" marT="0" marB="0" anchor="ct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提供给用户一些最新的热门新闻，便于用户了解市面上的一些重要信息</a:t>
                      </a:r>
                    </a:p>
                  </a:txBody>
                  <a:tcPr marL="68580" marR="68580" marT="0" marB="0" anchor="ctr"/>
                </a:tc>
              </a:tr>
              <a:tr h="692108">
                <a:tc vMerge="1">
                  <a:txBody>
                    <a:bodyPr/>
                    <a:lstStyle/>
                    <a:p>
                      <a:endParaRPr lang="zh-CN" altLang="en-US"/>
                    </a:p>
                  </a:txBody>
                  <a:tcP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用户点赞排行榜模块</a:t>
                      </a:r>
                    </a:p>
                  </a:txBody>
                  <a:tcPr marL="68580" marR="68580" marT="0" marB="0" anchor="ct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用户可以通过每个组合下方的点赞图标给某个组合点赞，通过用户点赞数生成的组合排行榜，所有用户均可查看组合排行</a:t>
                      </a:r>
                    </a:p>
                  </a:txBody>
                  <a:tcPr marL="68580" marR="68580" marT="0" marB="0" anchor="ctr"/>
                </a:tc>
              </a:tr>
              <a:tr h="230703">
                <a:tc vMerge="1">
                  <a:txBody>
                    <a:bodyPr/>
                    <a:lstStyle/>
                    <a:p>
                      <a:endParaRPr lang="zh-CN" altLang="en-US"/>
                    </a:p>
                  </a:txBody>
                  <a:tcP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投资组合推荐模块</a:t>
                      </a:r>
                    </a:p>
                  </a:txBody>
                  <a:tcPr marL="68580" marR="68580" marT="0" marB="0" anchor="ct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根据用户填写的风险评级，给予合适的投资组合推荐</a:t>
                      </a:r>
                    </a:p>
                  </a:txBody>
                  <a:tcPr marL="68580" marR="68580" marT="0" marB="0" anchor="ctr"/>
                </a:tc>
              </a:tr>
              <a:tr h="461405">
                <a:tc vMerge="1">
                  <a:txBody>
                    <a:bodyPr/>
                    <a:lstStyle/>
                    <a:p>
                      <a:endParaRPr lang="zh-CN" altLang="en-US"/>
                    </a:p>
                  </a:txBody>
                  <a:tcP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评论组合模块</a:t>
                      </a:r>
                    </a:p>
                  </a:txBody>
                  <a:tcPr marL="68580" marR="68580" marT="0" marB="0" anchor="ct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用户可以查看不同的组合，对于组合可以进行自由评论便于系统改进</a:t>
                      </a:r>
                    </a:p>
                  </a:txBody>
                  <a:tcPr marL="68580" marR="68580" marT="0" marB="0" anchor="ctr"/>
                </a:tc>
              </a:tr>
              <a:tr h="461405">
                <a:tc vMerge="1">
                  <a:txBody>
                    <a:bodyPr/>
                    <a:lstStyle/>
                    <a:p>
                      <a:endParaRPr lang="zh-CN" altLang="en-US"/>
                    </a:p>
                  </a:txBody>
                  <a:tcPr/>
                </a:tc>
                <a:tc>
                  <a:txBody>
                    <a:bodyPr/>
                    <a:lstStyle/>
                    <a:p>
                      <a:pPr algn="just">
                        <a:spcAft>
                          <a:spcPts val="0"/>
                        </a:spcAft>
                      </a:pPr>
                      <a:r>
                        <a:rPr lang="zh-CN" sz="1400" kern="100">
                          <a:solidFill>
                            <a:schemeClr val="bg1"/>
                          </a:solidFill>
                          <a:effectLst/>
                          <a:latin typeface="Microsoft YaHei" charset="-122"/>
                          <a:ea typeface="Microsoft YaHei" charset="-122"/>
                          <a:cs typeface="Microsoft YaHei" charset="-122"/>
                        </a:rPr>
                        <a:t>邮件反馈模块</a:t>
                      </a:r>
                    </a:p>
                  </a:txBody>
                  <a:tcPr marL="68580" marR="68580" marT="0" marB="0" anchor="ctr"/>
                </a:tc>
                <a:tc>
                  <a:txBody>
                    <a:bodyPr/>
                    <a:lstStyle/>
                    <a:p>
                      <a:pPr algn="just">
                        <a:spcAft>
                          <a:spcPts val="0"/>
                        </a:spcAft>
                      </a:pPr>
                      <a:r>
                        <a:rPr lang="zh-CN" sz="1400" kern="100" dirty="0">
                          <a:solidFill>
                            <a:schemeClr val="bg1"/>
                          </a:solidFill>
                          <a:effectLst/>
                          <a:latin typeface="Microsoft YaHei" charset="-122"/>
                          <a:ea typeface="Microsoft YaHei" charset="-122"/>
                          <a:cs typeface="Microsoft YaHei" charset="-122"/>
                        </a:rPr>
                        <a:t>用户可以通过发送邮件到网站所属单位，对网站的使用进行意见反馈</a:t>
                      </a:r>
                    </a:p>
                  </a:txBody>
                  <a:tcPr marL="68580" marR="68580" marT="0" marB="0" anchor="ctr"/>
                </a:tc>
              </a:tr>
            </a:tbl>
          </a:graphicData>
        </a:graphic>
      </p:graphicFrame>
    </p:spTree>
    <p:extLst>
      <p:ext uri="{BB962C8B-B14F-4D97-AF65-F5344CB8AC3E}">
        <p14:creationId xmlns:p14="http://schemas.microsoft.com/office/powerpoint/2010/main" val="49394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79104" y="313010"/>
            <a:ext cx="3801032" cy="707886"/>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需求</a:t>
            </a:r>
            <a:r>
              <a:rPr lang="zh-CN" altLang="en-US" sz="2000" dirty="0" smtClean="0">
                <a:solidFill>
                  <a:schemeClr val="bg1"/>
                </a:solidFill>
                <a:latin typeface="微软雅黑" pitchFamily="34" charset="-122"/>
                <a:ea typeface="微软雅黑" pitchFamily="34" charset="-122"/>
              </a:rPr>
              <a:t>分析和建模</a:t>
            </a:r>
            <a:r>
              <a:rPr lang="zh-CN" altLang="en-US" sz="2000" dirty="0">
                <a:solidFill>
                  <a:schemeClr val="bg1"/>
                </a:solidFill>
                <a:latin typeface="微软雅黑" pitchFamily="34" charset="-122"/>
                <a:ea typeface="微软雅黑" pitchFamily="34" charset="-122"/>
              </a:rPr>
              <a:t>－功能分析</a:t>
            </a:r>
          </a:p>
          <a:p>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六边形 22"/>
          <p:cNvSpPr/>
          <p:nvPr/>
        </p:nvSpPr>
        <p:spPr>
          <a:xfrm>
            <a:off x="791581" y="1006638"/>
            <a:ext cx="3204355" cy="358720"/>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0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用例图</a:t>
            </a:r>
            <a:endParaRPr lang="zh-CN" altLang="en-US" sz="2000" dirty="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grpSp>
        <p:nvGrpSpPr>
          <p:cNvPr id="13" name="组合 40"/>
          <p:cNvGrpSpPr/>
          <p:nvPr/>
        </p:nvGrpSpPr>
        <p:grpSpPr>
          <a:xfrm>
            <a:off x="205437" y="988014"/>
            <a:ext cx="410688" cy="378711"/>
            <a:chOff x="2298708" y="1501423"/>
            <a:chExt cx="668234" cy="616203"/>
          </a:xfrm>
        </p:grpSpPr>
        <p:sp>
          <p:nvSpPr>
            <p:cNvPr id="14" name="六边形 13"/>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15" name="TextBox 42"/>
            <p:cNvSpPr txBox="1"/>
            <p:nvPr/>
          </p:nvSpPr>
          <p:spPr>
            <a:xfrm>
              <a:off x="2349498" y="1501423"/>
              <a:ext cx="348172" cy="369332"/>
            </a:xfrm>
            <a:prstGeom prst="rect">
              <a:avLst/>
            </a:prstGeom>
            <a:noFill/>
            <a:effectLst>
              <a:innerShdw blurRad="114300">
                <a:prstClr val="black"/>
              </a:innerShdw>
            </a:effectLst>
          </p:spPr>
          <p:txBody>
            <a:bodyPr wrap="none" rtlCol="0">
              <a:spAutoFit/>
            </a:bodyPr>
            <a:lstStyle/>
            <a:p>
              <a:pPr marL="400050" marR="0" lvl="0" indent="-400050" defTabSz="914400" eaLnBrk="1" fontAlgn="auto" latinLnBrk="0" hangingPunct="1">
                <a:lnSpc>
                  <a:spcPct val="100000"/>
                </a:lnSpc>
                <a:spcBef>
                  <a:spcPts val="0"/>
                </a:spcBef>
                <a:spcAft>
                  <a:spcPts val="0"/>
                </a:spcAft>
                <a:buClrTx/>
                <a:buSzTx/>
                <a:buFont typeface="+mj-lt"/>
                <a:buNone/>
                <a:tabLst/>
                <a:defRPr/>
              </a:pPr>
              <a:r>
                <a:rPr lang="en-US" altLang="zh-CN" sz="1800" dirty="0">
                  <a:solidFill>
                    <a:schemeClr val="bg1"/>
                  </a:solidFill>
                  <a:latin typeface="Impact" pitchFamily="34" charset="0"/>
                </a:rPr>
                <a:t>b</a:t>
              </a:r>
              <a:r>
                <a:rPr lang="en-US" altLang="zh-CN" sz="1800" dirty="0" smtClean="0">
                  <a:solidFill>
                    <a:schemeClr val="bg1"/>
                  </a:solidFill>
                  <a:latin typeface="Impact" pitchFamily="34" charset="0"/>
                </a:rPr>
                <a:t>.</a:t>
              </a:r>
              <a:endParaRPr lang="zh-CN" altLang="en-US" sz="1800" dirty="0">
                <a:solidFill>
                  <a:schemeClr val="bg1"/>
                </a:solidFill>
                <a:latin typeface="Impact" pitchFamily="34" charset="0"/>
              </a:endParaRPr>
            </a:p>
          </p:txBody>
        </p:sp>
      </p:grpSp>
      <p:pic>
        <p:nvPicPr>
          <p:cNvPr id="2" name="图片 1"/>
          <p:cNvPicPr>
            <a:picLocks noChangeAspect="1"/>
          </p:cNvPicPr>
          <p:nvPr/>
        </p:nvPicPr>
        <p:blipFill rotWithShape="1">
          <a:blip r:embed="rId2"/>
          <a:srcRect r="45575"/>
          <a:stretch/>
        </p:blipFill>
        <p:spPr>
          <a:xfrm>
            <a:off x="5343115" y="666953"/>
            <a:ext cx="3232431" cy="4488219"/>
          </a:xfrm>
          <a:prstGeom prst="rect">
            <a:avLst/>
          </a:prstGeom>
          <a:noFill/>
          <a:ln>
            <a:noFill/>
          </a:ln>
        </p:spPr>
      </p:pic>
      <p:sp>
        <p:nvSpPr>
          <p:cNvPr id="5" name="文本框 4"/>
          <p:cNvSpPr txBox="1"/>
          <p:nvPr/>
        </p:nvSpPr>
        <p:spPr>
          <a:xfrm>
            <a:off x="724991" y="1964210"/>
            <a:ext cx="3564396" cy="1754326"/>
          </a:xfrm>
          <a:prstGeom prst="rect">
            <a:avLst/>
          </a:prstGeom>
          <a:noFill/>
        </p:spPr>
        <p:txBody>
          <a:bodyPr wrap="square" rtlCol="0">
            <a:spAutoFit/>
          </a:bodyPr>
          <a:lstStyle/>
          <a:p>
            <a:pPr marL="285750" indent="-285750">
              <a:buFont typeface="Wingdings" charset="2"/>
              <a:buChar char="Ø"/>
            </a:pPr>
            <a:r>
              <a:rPr kumimoji="1" lang="zh-CN" altLang="en-US" sz="1800" dirty="0" smtClean="0">
                <a:solidFill>
                  <a:schemeClr val="bg1"/>
                </a:solidFill>
                <a:latin typeface="Microsoft YaHei" charset="-122"/>
                <a:ea typeface="Microsoft YaHei" charset="-122"/>
                <a:cs typeface="Microsoft YaHei" charset="-122"/>
              </a:rPr>
              <a:t>该图描述了系统外部用户所能观察到的系统功能的模型图</a:t>
            </a:r>
            <a:endParaRPr kumimoji="1" lang="en-US" altLang="zh-CN" sz="1800" dirty="0" smtClean="0">
              <a:solidFill>
                <a:schemeClr val="bg1"/>
              </a:solidFill>
              <a:latin typeface="Microsoft YaHei" charset="-122"/>
              <a:ea typeface="Microsoft YaHei" charset="-122"/>
              <a:cs typeface="Microsoft YaHei" charset="-122"/>
            </a:endParaRPr>
          </a:p>
          <a:p>
            <a:endParaRPr kumimoji="1" lang="en-US" altLang="zh-CN" sz="1800" dirty="0">
              <a:solidFill>
                <a:schemeClr val="bg1"/>
              </a:solidFill>
              <a:latin typeface="Microsoft YaHei" charset="-122"/>
              <a:ea typeface="Microsoft YaHei" charset="-122"/>
              <a:cs typeface="Microsoft YaHei" charset="-122"/>
            </a:endParaRPr>
          </a:p>
          <a:p>
            <a:pPr marL="285750" indent="-285750">
              <a:buFont typeface="Arial" charset="0"/>
              <a:buChar char="•"/>
            </a:pPr>
            <a:r>
              <a:rPr kumimoji="1" lang="zh-CN" altLang="en-US" sz="1800" dirty="0" smtClean="0">
                <a:solidFill>
                  <a:schemeClr val="bg1"/>
                </a:solidFill>
                <a:latin typeface="Microsoft YaHei" charset="-122"/>
                <a:ea typeface="Microsoft YaHei" charset="-122"/>
                <a:cs typeface="Microsoft YaHei" charset="-122"/>
              </a:rPr>
              <a:t>参与者：用户</a:t>
            </a:r>
            <a:r>
              <a:rPr kumimoji="1" lang="en-US" altLang="zh-CN" sz="1800" dirty="0" smtClean="0">
                <a:solidFill>
                  <a:schemeClr val="bg1"/>
                </a:solidFill>
                <a:latin typeface="Microsoft YaHei" charset="-122"/>
                <a:ea typeface="Microsoft YaHei" charset="-122"/>
                <a:cs typeface="Microsoft YaHei" charset="-122"/>
              </a:rPr>
              <a:t>User</a:t>
            </a:r>
          </a:p>
          <a:p>
            <a:pPr marL="285750" indent="-285750">
              <a:buFont typeface="Arial" charset="0"/>
              <a:buChar char="•"/>
            </a:pPr>
            <a:r>
              <a:rPr kumimoji="1" lang="zh-CN" altLang="en-US" sz="1800" dirty="0" smtClean="0">
                <a:solidFill>
                  <a:schemeClr val="bg1"/>
                </a:solidFill>
                <a:latin typeface="Microsoft YaHei" charset="-122"/>
                <a:ea typeface="Microsoft YaHei" charset="-122"/>
                <a:cs typeface="Microsoft YaHei" charset="-122"/>
              </a:rPr>
              <a:t>用例：用户通过网页可以触发系统做的操作</a:t>
            </a:r>
          </a:p>
        </p:txBody>
      </p:sp>
    </p:spTree>
    <p:extLst>
      <p:ext uri="{BB962C8B-B14F-4D97-AF65-F5344CB8AC3E}">
        <p14:creationId xmlns:p14="http://schemas.microsoft.com/office/powerpoint/2010/main" val="75533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10"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79104" y="313010"/>
            <a:ext cx="3801032" cy="707886"/>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需求</a:t>
            </a:r>
            <a:r>
              <a:rPr lang="zh-CN" altLang="en-US" sz="2000" dirty="0" smtClean="0">
                <a:solidFill>
                  <a:schemeClr val="bg1"/>
                </a:solidFill>
                <a:latin typeface="微软雅黑" pitchFamily="34" charset="-122"/>
                <a:ea typeface="微软雅黑" pitchFamily="34" charset="-122"/>
              </a:rPr>
              <a:t>分析和建模</a:t>
            </a:r>
            <a:r>
              <a:rPr lang="zh-CN" altLang="en-US" sz="2000" dirty="0">
                <a:solidFill>
                  <a:schemeClr val="bg1"/>
                </a:solidFill>
                <a:latin typeface="微软雅黑" pitchFamily="34" charset="-122"/>
                <a:ea typeface="微软雅黑" pitchFamily="34" charset="-122"/>
              </a:rPr>
              <a:t>－功能分析</a:t>
            </a:r>
          </a:p>
          <a:p>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六边形 22"/>
          <p:cNvSpPr/>
          <p:nvPr/>
        </p:nvSpPr>
        <p:spPr>
          <a:xfrm>
            <a:off x="791581" y="1006638"/>
            <a:ext cx="3204355" cy="358720"/>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0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协作图</a:t>
            </a:r>
            <a:endParaRPr lang="zh-CN" altLang="en-US" sz="2000" dirty="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grpSp>
        <p:nvGrpSpPr>
          <p:cNvPr id="13" name="组合 40"/>
          <p:cNvGrpSpPr/>
          <p:nvPr/>
        </p:nvGrpSpPr>
        <p:grpSpPr>
          <a:xfrm>
            <a:off x="205437" y="988014"/>
            <a:ext cx="410688" cy="378711"/>
            <a:chOff x="2298708" y="1501423"/>
            <a:chExt cx="668234" cy="616203"/>
          </a:xfrm>
        </p:grpSpPr>
        <p:sp>
          <p:nvSpPr>
            <p:cNvPr id="14" name="六边形 13"/>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15" name="TextBox 42"/>
            <p:cNvSpPr txBox="1"/>
            <p:nvPr/>
          </p:nvSpPr>
          <p:spPr>
            <a:xfrm>
              <a:off x="2349498" y="1501423"/>
              <a:ext cx="348172" cy="369332"/>
            </a:xfrm>
            <a:prstGeom prst="rect">
              <a:avLst/>
            </a:prstGeom>
            <a:noFill/>
            <a:effectLst>
              <a:innerShdw blurRad="114300">
                <a:prstClr val="black"/>
              </a:innerShdw>
            </a:effectLst>
          </p:spPr>
          <p:txBody>
            <a:bodyPr wrap="none" rtlCol="0">
              <a:spAutoFit/>
            </a:bodyPr>
            <a:lstStyle/>
            <a:p>
              <a:pPr marL="400050" marR="0" lvl="0" indent="-400050" defTabSz="914400" eaLnBrk="1" fontAlgn="auto" latinLnBrk="0" hangingPunct="1">
                <a:lnSpc>
                  <a:spcPct val="100000"/>
                </a:lnSpc>
                <a:spcBef>
                  <a:spcPts val="0"/>
                </a:spcBef>
                <a:spcAft>
                  <a:spcPts val="0"/>
                </a:spcAft>
                <a:buClrTx/>
                <a:buSzTx/>
                <a:buFont typeface="+mj-lt"/>
                <a:buNone/>
                <a:tabLst/>
                <a:defRPr/>
              </a:pPr>
              <a:r>
                <a:rPr lang="en-US" altLang="zh-CN" sz="1800" dirty="0">
                  <a:solidFill>
                    <a:schemeClr val="bg1"/>
                  </a:solidFill>
                  <a:latin typeface="Impact" pitchFamily="34" charset="0"/>
                </a:rPr>
                <a:t>b</a:t>
              </a:r>
              <a:r>
                <a:rPr lang="en-US" altLang="zh-CN" sz="1800" dirty="0" smtClean="0">
                  <a:solidFill>
                    <a:schemeClr val="bg1"/>
                  </a:solidFill>
                  <a:latin typeface="Impact" pitchFamily="34" charset="0"/>
                </a:rPr>
                <a:t>.</a:t>
              </a:r>
              <a:endParaRPr lang="zh-CN" altLang="en-US" sz="1800" dirty="0">
                <a:solidFill>
                  <a:schemeClr val="bg1"/>
                </a:solidFill>
                <a:latin typeface="Impact" pitchFamily="34" charset="0"/>
              </a:endParaRPr>
            </a:p>
          </p:txBody>
        </p:sp>
      </p:grpSp>
      <p:sp>
        <p:nvSpPr>
          <p:cNvPr id="5" name="文本框 4"/>
          <p:cNvSpPr txBox="1"/>
          <p:nvPr/>
        </p:nvSpPr>
        <p:spPr>
          <a:xfrm>
            <a:off x="450634" y="1734564"/>
            <a:ext cx="3919018" cy="2862322"/>
          </a:xfrm>
          <a:prstGeom prst="rect">
            <a:avLst/>
          </a:prstGeom>
          <a:noFill/>
        </p:spPr>
        <p:txBody>
          <a:bodyPr wrap="square" rtlCol="0">
            <a:spAutoFit/>
          </a:bodyPr>
          <a:lstStyle/>
          <a:p>
            <a:pPr marL="285750" indent="-285750">
              <a:buFont typeface="Wingdings" charset="2"/>
              <a:buChar char="Ø"/>
            </a:pPr>
            <a:r>
              <a:rPr kumimoji="1" lang="zh-CN" altLang="en-US" sz="1800" dirty="0" smtClean="0">
                <a:solidFill>
                  <a:schemeClr val="bg1"/>
                </a:solidFill>
                <a:latin typeface="Microsoft YaHei" charset="-122"/>
                <a:ea typeface="Microsoft YaHei" charset="-122"/>
                <a:cs typeface="Microsoft YaHei" charset="-122"/>
              </a:rPr>
              <a:t>一</a:t>
            </a:r>
            <a:r>
              <a:rPr kumimoji="1" lang="zh-CN" altLang="en-US" sz="1800" dirty="0">
                <a:solidFill>
                  <a:schemeClr val="bg1"/>
                </a:solidFill>
                <a:latin typeface="Microsoft YaHei" charset="-122"/>
                <a:ea typeface="Microsoft YaHei" charset="-122"/>
                <a:cs typeface="Microsoft YaHei" charset="-122"/>
              </a:rPr>
              <a:t>种</a:t>
            </a:r>
            <a:r>
              <a:rPr kumimoji="1" lang="zh-CN" altLang="en-US" sz="1800" dirty="0" smtClean="0">
                <a:solidFill>
                  <a:schemeClr val="bg1"/>
                </a:solidFill>
                <a:latin typeface="Microsoft YaHei" charset="-122"/>
                <a:ea typeface="Microsoft YaHei" charset="-122"/>
                <a:cs typeface="Microsoft YaHei" charset="-122"/>
              </a:rPr>
              <a:t>交互图，</a:t>
            </a:r>
            <a:r>
              <a:rPr kumimoji="1" lang="zh-CN" altLang="en-US" sz="1800" dirty="0">
                <a:solidFill>
                  <a:schemeClr val="bg1"/>
                </a:solidFill>
                <a:latin typeface="Microsoft YaHei" charset="-122"/>
                <a:ea typeface="Microsoft YaHei" charset="-122"/>
                <a:cs typeface="Microsoft YaHei" charset="-122"/>
              </a:rPr>
              <a:t>强调的是发送和接收消息的对象之间的组织结构。一个协作图显示了一系列的对象和在这些对象之间的联系以及对象间发送和接收的消息</a:t>
            </a:r>
            <a:r>
              <a:rPr kumimoji="1" lang="zh-CN" altLang="en-US" sz="1800" dirty="0" smtClean="0">
                <a:solidFill>
                  <a:schemeClr val="bg1"/>
                </a:solidFill>
                <a:latin typeface="Microsoft YaHei" charset="-122"/>
                <a:ea typeface="Microsoft YaHei" charset="-122"/>
                <a:cs typeface="Microsoft YaHei" charset="-122"/>
              </a:rPr>
              <a:t>。</a:t>
            </a:r>
            <a:endParaRPr kumimoji="1" lang="en-US" altLang="zh-CN" sz="1800" dirty="0" smtClean="0">
              <a:solidFill>
                <a:schemeClr val="bg1"/>
              </a:solidFill>
              <a:latin typeface="Microsoft YaHei" charset="-122"/>
              <a:ea typeface="Microsoft YaHei" charset="-122"/>
              <a:cs typeface="Microsoft YaHei" charset="-122"/>
            </a:endParaRPr>
          </a:p>
          <a:p>
            <a:pPr marL="285750" indent="-285750">
              <a:buFont typeface="Wingdings" charset="2"/>
              <a:buChar char="Ø"/>
            </a:pPr>
            <a:endParaRPr kumimoji="1" lang="en-US" altLang="zh-CN" sz="1800" dirty="0">
              <a:solidFill>
                <a:schemeClr val="bg1"/>
              </a:solidFill>
              <a:latin typeface="Microsoft YaHei" charset="-122"/>
              <a:ea typeface="Microsoft YaHei" charset="-122"/>
              <a:cs typeface="Microsoft YaHei" charset="-122"/>
            </a:endParaRPr>
          </a:p>
          <a:p>
            <a:pPr marL="285750" indent="-285750">
              <a:buFont typeface="Wingdings" charset="2"/>
              <a:buChar char="Ø"/>
            </a:pPr>
            <a:r>
              <a:rPr kumimoji="1" lang="zh-CN" altLang="en-US" sz="1800" dirty="0" smtClean="0">
                <a:solidFill>
                  <a:schemeClr val="bg1"/>
                </a:solidFill>
                <a:latin typeface="Microsoft YaHei" charset="-122"/>
                <a:ea typeface="Microsoft YaHei" charset="-122"/>
                <a:cs typeface="Microsoft YaHei" charset="-122"/>
              </a:rPr>
              <a:t>如：右图为组合推荐功能的协作图</a:t>
            </a:r>
            <a:endParaRPr kumimoji="1" lang="en-US" altLang="zh-CN" sz="1800" dirty="0" smtClean="0">
              <a:solidFill>
                <a:schemeClr val="bg1"/>
              </a:solidFill>
              <a:latin typeface="Microsoft YaHei" charset="-122"/>
              <a:ea typeface="Microsoft YaHei" charset="-122"/>
              <a:cs typeface="Microsoft YaHei" charset="-122"/>
            </a:endParaRPr>
          </a:p>
          <a:p>
            <a:r>
              <a:rPr kumimoji="1" lang="zh-CN" altLang="en-US" sz="1800" dirty="0">
                <a:solidFill>
                  <a:schemeClr val="bg1"/>
                </a:solidFill>
                <a:latin typeface="Microsoft YaHei" charset="-122"/>
                <a:ea typeface="Microsoft YaHei" charset="-122"/>
                <a:cs typeface="Microsoft YaHei" charset="-122"/>
              </a:rPr>
              <a:t> </a:t>
            </a:r>
            <a:r>
              <a:rPr kumimoji="1" lang="zh-CN" altLang="en-US" sz="1800" dirty="0" smtClean="0">
                <a:solidFill>
                  <a:schemeClr val="bg1"/>
                </a:solidFill>
                <a:latin typeface="Microsoft YaHei" charset="-122"/>
                <a:ea typeface="Microsoft YaHei" charset="-122"/>
                <a:cs typeface="Microsoft YaHei" charset="-122"/>
              </a:rPr>
              <a:t>   用户和数据库之间通过风险评估结果获得组合，存入数据库中，且该组合推荐给用户</a:t>
            </a:r>
            <a:endParaRPr kumimoji="1" lang="en-US" altLang="zh-CN" sz="1800" dirty="0">
              <a:solidFill>
                <a:schemeClr val="bg1"/>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2"/>
          <a:stretch>
            <a:fillRect/>
          </a:stretch>
        </p:blipFill>
        <p:spPr>
          <a:xfrm>
            <a:off x="5004048" y="1219927"/>
            <a:ext cx="4139952" cy="3522187"/>
          </a:xfrm>
          <a:prstGeom prst="rect">
            <a:avLst/>
          </a:prstGeom>
        </p:spPr>
      </p:pic>
    </p:spTree>
    <p:extLst>
      <p:ext uri="{BB962C8B-B14F-4D97-AF65-F5344CB8AC3E}">
        <p14:creationId xmlns:p14="http://schemas.microsoft.com/office/powerpoint/2010/main" val="46653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10"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79104" y="313010"/>
            <a:ext cx="4140968" cy="400110"/>
          </a:xfrm>
          <a:prstGeom prst="rect">
            <a:avLst/>
          </a:prstGeom>
        </p:spPr>
        <p:txBody>
          <a:bodyPr wrap="square">
            <a:spAutoFit/>
          </a:bodyPr>
          <a:lstStyle/>
          <a:p>
            <a:r>
              <a:rPr lang="zh-CN" altLang="en-US" sz="2000" dirty="0" smtClean="0">
                <a:solidFill>
                  <a:schemeClr val="bg1"/>
                </a:solidFill>
                <a:latin typeface="微软雅黑" pitchFamily="34" charset="-122"/>
                <a:ea typeface="微软雅黑" pitchFamily="34" charset="-122"/>
              </a:rPr>
              <a:t>需求分析和建模</a:t>
            </a:r>
            <a:r>
              <a:rPr lang="zh-CN" altLang="en-US" sz="2000" dirty="0">
                <a:solidFill>
                  <a:schemeClr val="bg1"/>
                </a:solidFill>
                <a:latin typeface="微软雅黑" pitchFamily="34" charset="-122"/>
                <a:ea typeface="微软雅黑" pitchFamily="34" charset="-122"/>
              </a:rPr>
              <a:t>－功能</a:t>
            </a:r>
            <a:r>
              <a:rPr lang="zh-CN" altLang="en-US" sz="2000" dirty="0" smtClean="0">
                <a:solidFill>
                  <a:schemeClr val="bg1"/>
                </a:solidFill>
                <a:latin typeface="微软雅黑" pitchFamily="34" charset="-122"/>
                <a:ea typeface="微软雅黑" pitchFamily="34" charset="-122"/>
              </a:rPr>
              <a:t>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六边形 22"/>
          <p:cNvSpPr/>
          <p:nvPr/>
        </p:nvSpPr>
        <p:spPr>
          <a:xfrm>
            <a:off x="642823" y="999761"/>
            <a:ext cx="1840945" cy="358720"/>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r>
              <a:rPr lang="zh-CN" altLang="en-US" sz="20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数据流程图</a:t>
            </a:r>
            <a:endParaRPr lang="zh-CN" altLang="en-US" sz="2000" dirty="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grpSp>
        <p:nvGrpSpPr>
          <p:cNvPr id="13" name="组合 40"/>
          <p:cNvGrpSpPr/>
          <p:nvPr/>
        </p:nvGrpSpPr>
        <p:grpSpPr>
          <a:xfrm>
            <a:off x="208476" y="928231"/>
            <a:ext cx="410688" cy="461665"/>
            <a:chOff x="2298708" y="1399208"/>
            <a:chExt cx="668234" cy="751179"/>
          </a:xfrm>
        </p:grpSpPr>
        <p:sp>
          <p:nvSpPr>
            <p:cNvPr id="14" name="六边形 13"/>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defTabSz="914400"/>
              <a:endParaRPr lang="zh-CN" altLang="en-US" sz="1800"/>
            </a:p>
          </p:txBody>
        </p:sp>
        <p:sp>
          <p:nvSpPr>
            <p:cNvPr id="15" name="TextBox 42"/>
            <p:cNvSpPr txBox="1"/>
            <p:nvPr/>
          </p:nvSpPr>
          <p:spPr>
            <a:xfrm rot="16200000">
              <a:off x="2237431" y="1566659"/>
              <a:ext cx="751179" cy="416278"/>
            </a:xfrm>
            <a:prstGeom prst="rect">
              <a:avLst/>
            </a:prstGeom>
            <a:noFill/>
            <a:effectLst>
              <a:innerShdw blurRad="114300">
                <a:prstClr val="black"/>
              </a:innerShdw>
            </a:effectLst>
          </p:spPr>
          <p:txBody>
            <a:bodyPr vert="eaVert" wrap="none" rtlCol="0">
              <a:spAutoFit/>
            </a:bodyPr>
            <a:lstStyle/>
            <a:p>
              <a:pPr marL="400050" marR="0" lvl="0" indent="-400050" defTabSz="914400" eaLnBrk="1" fontAlgn="auto" latinLnBrk="0" hangingPunct="1">
                <a:lnSpc>
                  <a:spcPct val="100000"/>
                </a:lnSpc>
                <a:spcBef>
                  <a:spcPts val="0"/>
                </a:spcBef>
                <a:spcAft>
                  <a:spcPts val="0"/>
                </a:spcAft>
                <a:buClrTx/>
                <a:buSzTx/>
                <a:buFont typeface="+mj-lt"/>
                <a:buNone/>
                <a:tabLst/>
                <a:defRPr/>
              </a:pPr>
              <a:r>
                <a:rPr lang="en-US" altLang="zh-CN" sz="1800" dirty="0">
                  <a:solidFill>
                    <a:schemeClr val="bg1"/>
                  </a:solidFill>
                  <a:latin typeface="Impact" pitchFamily="34" charset="0"/>
                </a:rPr>
                <a:t>b</a:t>
              </a:r>
              <a:r>
                <a:rPr lang="en-US" altLang="zh-CN" sz="1800" dirty="0" smtClean="0">
                  <a:solidFill>
                    <a:schemeClr val="bg1"/>
                  </a:solidFill>
                  <a:latin typeface="Impact" pitchFamily="34" charset="0"/>
                </a:rPr>
                <a:t>.</a:t>
              </a:r>
              <a:endParaRPr lang="zh-CN" altLang="en-US" sz="1800" dirty="0">
                <a:solidFill>
                  <a:schemeClr val="bg1"/>
                </a:solidFill>
                <a:latin typeface="Impact" pitchFamily="34" charset="0"/>
              </a:endParaRPr>
            </a:p>
          </p:txBody>
        </p:sp>
      </p:grpSp>
      <p:pic>
        <p:nvPicPr>
          <p:cNvPr id="4" name="图片 3"/>
          <p:cNvPicPr>
            <a:picLocks noChangeAspect="1"/>
          </p:cNvPicPr>
          <p:nvPr/>
        </p:nvPicPr>
        <p:blipFill>
          <a:blip r:embed="rId2"/>
          <a:stretch>
            <a:fillRect/>
          </a:stretch>
        </p:blipFill>
        <p:spPr>
          <a:xfrm>
            <a:off x="2738008" y="1129378"/>
            <a:ext cx="6420676" cy="4004649"/>
          </a:xfrm>
          <a:prstGeom prst="rect">
            <a:avLst/>
          </a:prstGeom>
          <a:noFill/>
          <a:ln>
            <a:noFill/>
          </a:ln>
        </p:spPr>
      </p:pic>
      <p:sp>
        <p:nvSpPr>
          <p:cNvPr id="8" name="文本框 7"/>
          <p:cNvSpPr txBox="1"/>
          <p:nvPr/>
        </p:nvSpPr>
        <p:spPr>
          <a:xfrm>
            <a:off x="64050" y="2067694"/>
            <a:ext cx="2546838" cy="1569660"/>
          </a:xfrm>
          <a:prstGeom prst="rect">
            <a:avLst/>
          </a:prstGeom>
          <a:noFill/>
        </p:spPr>
        <p:txBody>
          <a:bodyPr wrap="square" rtlCol="0">
            <a:spAutoFit/>
          </a:bodyPr>
          <a:lstStyle/>
          <a:p>
            <a:pPr marL="285750" indent="-285750">
              <a:buFont typeface="Arial" charset="0"/>
              <a:buChar char="•"/>
            </a:pPr>
            <a:r>
              <a:rPr kumimoji="1" lang="zh-CN" altLang="en-US" sz="1600" dirty="0" smtClean="0">
                <a:solidFill>
                  <a:schemeClr val="bg1"/>
                </a:solidFill>
                <a:latin typeface="Microsoft YaHei" charset="-122"/>
                <a:ea typeface="Microsoft YaHei" charset="-122"/>
                <a:cs typeface="Microsoft YaHei" charset="-122"/>
              </a:rPr>
              <a:t>便于表达功能需求和数据需求及其联系</a:t>
            </a:r>
            <a:endParaRPr kumimoji="1" lang="en-US" altLang="zh-CN" sz="1600" dirty="0" smtClean="0">
              <a:solidFill>
                <a:schemeClr val="bg1"/>
              </a:solidFill>
              <a:latin typeface="Microsoft YaHei" charset="-122"/>
              <a:ea typeface="Microsoft YaHei" charset="-122"/>
              <a:cs typeface="Microsoft YaHei" charset="-122"/>
            </a:endParaRPr>
          </a:p>
          <a:p>
            <a:endParaRPr kumimoji="1" lang="en-US" altLang="zh-CN" sz="1600" dirty="0" smtClean="0">
              <a:solidFill>
                <a:schemeClr val="bg1"/>
              </a:solidFill>
              <a:latin typeface="Microsoft YaHei" charset="-122"/>
              <a:ea typeface="Microsoft YaHei" charset="-122"/>
              <a:cs typeface="Microsoft YaHei" charset="-122"/>
            </a:endParaRPr>
          </a:p>
          <a:p>
            <a:pPr marL="285750" indent="-285750">
              <a:buFont typeface="Arial" charset="0"/>
              <a:buChar char="•"/>
            </a:pPr>
            <a:r>
              <a:rPr kumimoji="1" lang="zh-CN" altLang="en-US" sz="1600" dirty="0" smtClean="0">
                <a:solidFill>
                  <a:schemeClr val="bg1"/>
                </a:solidFill>
                <a:latin typeface="Microsoft YaHei" charset="-122"/>
                <a:ea typeface="Microsoft YaHei" charset="-122"/>
                <a:cs typeface="Microsoft YaHei" charset="-122"/>
              </a:rPr>
              <a:t>清晰表达数据流的情况</a:t>
            </a:r>
            <a:endParaRPr kumimoji="1" lang="en-US" altLang="zh-CN" sz="1600" dirty="0" smtClean="0">
              <a:solidFill>
                <a:schemeClr val="bg1"/>
              </a:solidFill>
              <a:latin typeface="Microsoft YaHei" charset="-122"/>
              <a:ea typeface="Microsoft YaHei" charset="-122"/>
              <a:cs typeface="Microsoft YaHei" charset="-122"/>
            </a:endParaRPr>
          </a:p>
          <a:p>
            <a:endParaRPr kumimoji="1" lang="en-US" altLang="zh-CN" sz="1600" dirty="0" smtClean="0">
              <a:solidFill>
                <a:schemeClr val="bg1"/>
              </a:solidFill>
              <a:latin typeface="Microsoft YaHei" charset="-122"/>
              <a:ea typeface="Microsoft YaHei" charset="-122"/>
              <a:cs typeface="Microsoft YaHei" charset="-122"/>
            </a:endParaRPr>
          </a:p>
          <a:p>
            <a:pPr marL="285750" indent="-285750">
              <a:buFont typeface="Arial" charset="0"/>
              <a:buChar char="•"/>
            </a:pPr>
            <a:r>
              <a:rPr kumimoji="1" lang="zh-CN" altLang="en-US" sz="1600" dirty="0" smtClean="0">
                <a:solidFill>
                  <a:schemeClr val="bg1"/>
                </a:solidFill>
                <a:latin typeface="Microsoft YaHei" charset="-122"/>
                <a:ea typeface="Microsoft YaHei" charset="-122"/>
                <a:cs typeface="Microsoft YaHei" charset="-122"/>
              </a:rPr>
              <a:t>有利于系统建模</a:t>
            </a:r>
            <a:endParaRPr kumimoji="1" lang="zh-CN" altLang="en-US" sz="16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5500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par>
                                <p:cTn id="15" presetID="10"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79104" y="313010"/>
            <a:ext cx="3924926" cy="400110"/>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需求</a:t>
            </a:r>
            <a:r>
              <a:rPr lang="zh-CN" altLang="en-US" sz="2000" dirty="0" smtClean="0">
                <a:solidFill>
                  <a:schemeClr val="bg1"/>
                </a:solidFill>
                <a:latin typeface="微软雅黑" pitchFamily="34" charset="-122"/>
                <a:ea typeface="微软雅黑" pitchFamily="34" charset="-122"/>
              </a:rPr>
              <a:t>分析和建模－行为分析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六边形 22"/>
          <p:cNvSpPr/>
          <p:nvPr/>
        </p:nvSpPr>
        <p:spPr>
          <a:xfrm>
            <a:off x="724146" y="1131929"/>
            <a:ext cx="2286774" cy="344663"/>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00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系统</a:t>
            </a:r>
            <a:r>
              <a:rPr lang="zh-CN" altLang="en-US" sz="20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状态图</a:t>
            </a:r>
            <a:endParaRPr lang="zh-CN" altLang="en-US" sz="2000" dirty="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grpSp>
        <p:nvGrpSpPr>
          <p:cNvPr id="13" name="组合 40"/>
          <p:cNvGrpSpPr/>
          <p:nvPr/>
        </p:nvGrpSpPr>
        <p:grpSpPr>
          <a:xfrm>
            <a:off x="233410" y="1107260"/>
            <a:ext cx="410688" cy="378711"/>
            <a:chOff x="2298708" y="1501423"/>
            <a:chExt cx="668234" cy="616203"/>
          </a:xfrm>
        </p:grpSpPr>
        <p:sp>
          <p:nvSpPr>
            <p:cNvPr id="14" name="六边形 13"/>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15" name="TextBox 42"/>
            <p:cNvSpPr txBox="1"/>
            <p:nvPr/>
          </p:nvSpPr>
          <p:spPr>
            <a:xfrm>
              <a:off x="2349498" y="1501423"/>
              <a:ext cx="556081" cy="600942"/>
            </a:xfrm>
            <a:prstGeom prst="rect">
              <a:avLst/>
            </a:prstGeom>
            <a:noFill/>
            <a:effectLst>
              <a:innerShdw blurRad="114300">
                <a:prstClr val="black"/>
              </a:innerShdw>
            </a:effectLst>
          </p:spPr>
          <p:txBody>
            <a:bodyPr wrap="none" rtlCol="0">
              <a:spAutoFit/>
            </a:bodyPr>
            <a:lstStyle/>
            <a:p>
              <a:pPr marL="400050" marR="0" lvl="0" indent="-400050" defTabSz="914400" eaLnBrk="1" fontAlgn="auto" latinLnBrk="0" hangingPunct="1">
                <a:lnSpc>
                  <a:spcPct val="100000"/>
                </a:lnSpc>
                <a:spcBef>
                  <a:spcPts val="0"/>
                </a:spcBef>
                <a:spcAft>
                  <a:spcPts val="0"/>
                </a:spcAft>
                <a:buClrTx/>
                <a:buSzTx/>
                <a:buFont typeface="+mj-lt"/>
                <a:buNone/>
                <a:tabLst/>
                <a:defRPr/>
              </a:pPr>
              <a:r>
                <a:rPr lang="en-US" altLang="zh-CN" sz="1800" dirty="0" smtClean="0">
                  <a:solidFill>
                    <a:schemeClr val="bg1"/>
                  </a:solidFill>
                  <a:latin typeface="Impact" pitchFamily="34" charset="0"/>
                </a:rPr>
                <a:t>c.</a:t>
              </a:r>
              <a:endParaRPr lang="zh-CN" altLang="en-US" sz="1800" dirty="0">
                <a:solidFill>
                  <a:schemeClr val="bg1"/>
                </a:solidFill>
                <a:latin typeface="Impact" pitchFamily="34" charset="0"/>
              </a:endParaRPr>
            </a:p>
          </p:txBody>
        </p:sp>
      </p:gr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3445926" y="0"/>
            <a:ext cx="5737097" cy="5128185"/>
          </a:xfrm>
          <a:prstGeom prst="rect">
            <a:avLst/>
          </a:prstGeom>
        </p:spPr>
      </p:pic>
      <p:sp>
        <p:nvSpPr>
          <p:cNvPr id="4" name="文本框 3"/>
          <p:cNvSpPr txBox="1"/>
          <p:nvPr/>
        </p:nvSpPr>
        <p:spPr>
          <a:xfrm>
            <a:off x="492119" y="1995686"/>
            <a:ext cx="2736304" cy="2185214"/>
          </a:xfrm>
          <a:prstGeom prst="rect">
            <a:avLst/>
          </a:prstGeom>
          <a:noFill/>
        </p:spPr>
        <p:txBody>
          <a:bodyPr wrap="square" rtlCol="0">
            <a:spAutoFit/>
          </a:bodyPr>
          <a:lstStyle/>
          <a:p>
            <a:pPr marL="285750" indent="-285750">
              <a:buFont typeface="Arial" charset="0"/>
              <a:buChar char="•"/>
            </a:pPr>
            <a:r>
              <a:rPr kumimoji="1" lang="zh-CN" altLang="en-US" sz="1800" dirty="0" smtClean="0">
                <a:solidFill>
                  <a:schemeClr val="bg1"/>
                </a:solidFill>
                <a:latin typeface="Microsoft YaHei" charset="-122"/>
                <a:ea typeface="Microsoft YaHei" charset="-122"/>
                <a:cs typeface="Microsoft YaHei" charset="-122"/>
              </a:rPr>
              <a:t>描述某一对象的状态转化，主要表现的是某个对象的状态</a:t>
            </a:r>
            <a:endParaRPr kumimoji="1" lang="en-US" altLang="zh-CN" sz="1800" dirty="0" smtClean="0">
              <a:solidFill>
                <a:schemeClr val="bg1"/>
              </a:solidFill>
              <a:latin typeface="Microsoft YaHei" charset="-122"/>
              <a:ea typeface="Microsoft YaHei" charset="-122"/>
              <a:cs typeface="Microsoft YaHei" charset="-122"/>
            </a:endParaRPr>
          </a:p>
          <a:p>
            <a:endParaRPr kumimoji="1" lang="en-US" altLang="zh-CN" sz="1800" dirty="0">
              <a:solidFill>
                <a:schemeClr val="bg1"/>
              </a:solidFill>
              <a:latin typeface="Microsoft YaHei" charset="-122"/>
              <a:ea typeface="Microsoft YaHei" charset="-122"/>
              <a:cs typeface="Microsoft YaHei" charset="-122"/>
            </a:endParaRPr>
          </a:p>
          <a:p>
            <a:r>
              <a:rPr kumimoji="1" lang="zh-CN" altLang="en-US" sz="1800" dirty="0" smtClean="0">
                <a:solidFill>
                  <a:schemeClr val="bg1"/>
                </a:solidFill>
                <a:latin typeface="Microsoft YaHei" charset="-122"/>
                <a:ea typeface="Microsoft YaHei" charset="-122"/>
                <a:cs typeface="Microsoft YaHei" charset="-122"/>
              </a:rPr>
              <a:t>如：用户从未登录状态到登录状态</a:t>
            </a:r>
            <a:endParaRPr kumimoji="1" lang="en-US" altLang="zh-CN" sz="1800" dirty="0" smtClean="0">
              <a:solidFill>
                <a:schemeClr val="bg1"/>
              </a:solidFill>
              <a:latin typeface="Microsoft YaHei" charset="-122"/>
              <a:ea typeface="Microsoft YaHei" charset="-122"/>
              <a:cs typeface="Microsoft YaHei" charset="-122"/>
            </a:endParaRPr>
          </a:p>
          <a:p>
            <a:endParaRPr kumimoji="1" lang="en-US" altLang="zh-CN" dirty="0">
              <a:solidFill>
                <a:schemeClr val="bg1"/>
              </a:solidFill>
              <a:latin typeface="Microsoft YaHei" charset="-122"/>
              <a:ea typeface="Microsoft YaHei" charset="-122"/>
              <a:cs typeface="Microsoft YaHei" charset="-122"/>
            </a:endParaRPr>
          </a:p>
          <a:p>
            <a:endParaRPr kumimoji="1" lang="zh-CN" altLang="en-US"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2955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10" presetClass="entr" presetSubtype="0" fill="hold"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406" y="1734282"/>
            <a:ext cx="5738749" cy="1674937"/>
            <a:chOff x="-9406" y="1544053"/>
            <a:chExt cx="5738749" cy="2055394"/>
          </a:xfrm>
        </p:grpSpPr>
        <p:sp>
          <p:nvSpPr>
            <p:cNvPr id="4" name="圆角矩形 3"/>
            <p:cNvSpPr/>
            <p:nvPr/>
          </p:nvSpPr>
          <p:spPr>
            <a:xfrm>
              <a:off x="0" y="1707654"/>
              <a:ext cx="5544616" cy="1728192"/>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
            <p:cNvSpPr/>
            <p:nvPr/>
          </p:nvSpPr>
          <p:spPr>
            <a:xfrm>
              <a:off x="-9406" y="1544053"/>
              <a:ext cx="5738749" cy="2055394"/>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TextBox 11"/>
          <p:cNvSpPr txBox="1"/>
          <p:nvPr/>
        </p:nvSpPr>
        <p:spPr>
          <a:xfrm>
            <a:off x="321668" y="2248584"/>
            <a:ext cx="1287212" cy="646331"/>
          </a:xfrm>
          <a:prstGeom prst="rect">
            <a:avLst/>
          </a:prstGeom>
          <a:noFill/>
        </p:spPr>
        <p:txBody>
          <a:bodyPr wrap="none" rtlCol="0">
            <a:spAutoFit/>
          </a:bodyPr>
          <a:lstStyle/>
          <a:p>
            <a:r>
              <a:rPr lang="en-US" altLang="zh-CN" sz="3600" dirty="0" smtClean="0">
                <a:solidFill>
                  <a:schemeClr val="bg1"/>
                </a:solidFill>
              </a:rPr>
              <a:t>Part 3</a:t>
            </a:r>
            <a:endParaRPr lang="zh-CN" altLang="en-US" sz="3600" dirty="0">
              <a:solidFill>
                <a:schemeClr val="bg1"/>
              </a:solidFill>
            </a:endParaRPr>
          </a:p>
        </p:txBody>
      </p:sp>
      <p:cxnSp>
        <p:nvCxnSpPr>
          <p:cNvPr id="14" name="直接连接符 13"/>
          <p:cNvCxnSpPr/>
          <p:nvPr/>
        </p:nvCxnSpPr>
        <p:spPr>
          <a:xfrm>
            <a:off x="1659680" y="2158139"/>
            <a:ext cx="0" cy="827222"/>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259632" y="2154364"/>
            <a:ext cx="3473297" cy="830997"/>
          </a:xfrm>
          <a:prstGeom prst="rect">
            <a:avLst/>
          </a:prstGeom>
        </p:spPr>
        <p:txBody>
          <a:bodyPr wrap="square">
            <a:spAutoFit/>
          </a:bodyPr>
          <a:lstStyle/>
          <a:p>
            <a:pPr algn="ctr"/>
            <a:r>
              <a:rPr lang="zh-CN" altLang="en-US" sz="2400" b="1" dirty="0">
                <a:solidFill>
                  <a:schemeClr val="bg1"/>
                </a:solidFill>
                <a:latin typeface="微软雅黑" pitchFamily="34" charset="-122"/>
                <a:ea typeface="微软雅黑" pitchFamily="34" charset="-122"/>
              </a:rPr>
              <a:t>需求规格</a:t>
            </a:r>
            <a:r>
              <a:rPr lang="zh-CN" altLang="en-US" sz="2400" b="1" dirty="0" smtClean="0">
                <a:solidFill>
                  <a:schemeClr val="bg1"/>
                </a:solidFill>
                <a:latin typeface="微软雅黑" pitchFamily="34" charset="-122"/>
                <a:ea typeface="微软雅黑" pitchFamily="34" charset="-122"/>
              </a:rPr>
              <a:t>说明书</a:t>
            </a:r>
            <a:endParaRPr lang="en-US" altLang="zh-CN" sz="2400" b="1" dirty="0" smtClean="0">
              <a:solidFill>
                <a:schemeClr val="bg1"/>
              </a:solidFill>
              <a:latin typeface="微软雅黑" pitchFamily="34" charset="-122"/>
              <a:ea typeface="微软雅黑" pitchFamily="34" charset="-122"/>
            </a:endParaRPr>
          </a:p>
          <a:p>
            <a:pPr algn="ctr"/>
            <a:r>
              <a:rPr lang="zh-CN" altLang="en-US" sz="2400" b="1" dirty="0" smtClean="0">
                <a:solidFill>
                  <a:schemeClr val="bg1"/>
                </a:solidFill>
                <a:latin typeface="微软雅黑" pitchFamily="34" charset="-122"/>
                <a:ea typeface="微软雅黑" pitchFamily="34" charset="-122"/>
              </a:rPr>
              <a:t>内容</a:t>
            </a:r>
            <a:r>
              <a:rPr lang="zh-CN" altLang="en-US" sz="2400" b="1" dirty="0">
                <a:solidFill>
                  <a:schemeClr val="bg1"/>
                </a:solidFill>
                <a:latin typeface="微软雅黑" pitchFamily="34" charset="-122"/>
                <a:ea typeface="微软雅黑" pitchFamily="34" charset="-122"/>
              </a:rPr>
              <a:t>介绍</a:t>
            </a:r>
          </a:p>
        </p:txBody>
      </p:sp>
    </p:spTree>
    <p:extLst>
      <p:ext uri="{BB962C8B-B14F-4D97-AF65-F5344CB8AC3E}">
        <p14:creationId xmlns:p14="http://schemas.microsoft.com/office/powerpoint/2010/main" val="948857249"/>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72" y="320172"/>
            <a:ext cx="4307123" cy="400110"/>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需求规格</a:t>
            </a:r>
            <a:r>
              <a:rPr lang="zh-CN" altLang="en-US" sz="2000" dirty="0" smtClean="0">
                <a:solidFill>
                  <a:schemeClr val="bg1"/>
                </a:solidFill>
                <a:latin typeface="微软雅黑" pitchFamily="34" charset="-122"/>
                <a:ea typeface="微软雅黑" pitchFamily="34" charset="-122"/>
              </a:rPr>
              <a:t>说明书内容</a:t>
            </a:r>
            <a:r>
              <a:rPr lang="zh-CN" altLang="en-US" sz="2000" dirty="0">
                <a:solidFill>
                  <a:schemeClr val="bg1"/>
                </a:solidFill>
                <a:latin typeface="微软雅黑" pitchFamily="34" charset="-122"/>
                <a:ea typeface="微软雅黑" pitchFamily="34" charset="-122"/>
              </a:rPr>
              <a:t>介绍</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3</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7"/>
          <p:cNvSpPr>
            <a:spLocks noChangeArrowheads="1"/>
          </p:cNvSpPr>
          <p:nvPr/>
        </p:nvSpPr>
        <p:spPr bwMode="auto">
          <a:xfrm>
            <a:off x="1" y="1021938"/>
            <a:ext cx="9144000" cy="4121562"/>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sz="1100">
              <a:solidFill>
                <a:srgbClr val="FFFFFF"/>
              </a:solidFill>
              <a:latin typeface="宋体" charset="-122"/>
              <a:sym typeface="宋体" charset="-122"/>
            </a:endParaRPr>
          </a:p>
        </p:txBody>
      </p:sp>
      <p:sp>
        <p:nvSpPr>
          <p:cNvPr id="13" name="矩形 1"/>
          <p:cNvSpPr>
            <a:spLocks noChangeArrowheads="1"/>
          </p:cNvSpPr>
          <p:nvPr/>
        </p:nvSpPr>
        <p:spPr bwMode="auto">
          <a:xfrm>
            <a:off x="0" y="1021938"/>
            <a:ext cx="9144000" cy="4121562"/>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sz="1100">
              <a:solidFill>
                <a:srgbClr val="FFFFFF"/>
              </a:solidFill>
              <a:latin typeface="宋体" charset="-122"/>
              <a:sym typeface="宋体" charset="-122"/>
            </a:endParaRPr>
          </a:p>
        </p:txBody>
      </p:sp>
      <p:sp>
        <p:nvSpPr>
          <p:cNvPr id="14" name="直接连接符 17"/>
          <p:cNvSpPr>
            <a:spLocks noChangeShapeType="1"/>
          </p:cNvSpPr>
          <p:nvPr/>
        </p:nvSpPr>
        <p:spPr bwMode="auto">
          <a:xfrm>
            <a:off x="937491" y="1661147"/>
            <a:ext cx="566737" cy="1097"/>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15" name="文本框 19"/>
          <p:cNvSpPr>
            <a:spLocks noChangeArrowheads="1"/>
          </p:cNvSpPr>
          <p:nvPr/>
        </p:nvSpPr>
        <p:spPr bwMode="auto">
          <a:xfrm>
            <a:off x="1054173" y="1040715"/>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a:solidFill>
                  <a:schemeClr val="bg1"/>
                </a:solidFill>
                <a:latin typeface="Calibri Light" charset="0"/>
                <a:sym typeface="Calibri Light" charset="0"/>
              </a:rPr>
              <a:t>1</a:t>
            </a:r>
            <a:endParaRPr lang="zh-CN" altLang="en-US" sz="3200" dirty="0">
              <a:solidFill>
                <a:schemeClr val="bg1"/>
              </a:solidFill>
              <a:latin typeface="Calibri Light" charset="0"/>
              <a:sym typeface="Calibri Light" charset="0"/>
            </a:endParaRPr>
          </a:p>
        </p:txBody>
      </p:sp>
      <p:grpSp>
        <p:nvGrpSpPr>
          <p:cNvPr id="17" name="Group 14"/>
          <p:cNvGrpSpPr>
            <a:grpSpLocks/>
          </p:cNvGrpSpPr>
          <p:nvPr/>
        </p:nvGrpSpPr>
        <p:grpSpPr bwMode="auto">
          <a:xfrm>
            <a:off x="846396" y="1672599"/>
            <a:ext cx="800219" cy="1231108"/>
            <a:chOff x="68435" y="-24595"/>
            <a:chExt cx="1067640" cy="1782100"/>
          </a:xfrm>
        </p:grpSpPr>
        <p:sp>
          <p:nvSpPr>
            <p:cNvPr id="19" name="文本框 18"/>
            <p:cNvSpPr>
              <a:spLocks noChangeArrowheads="1"/>
            </p:cNvSpPr>
            <p:nvPr/>
          </p:nvSpPr>
          <p:spPr bwMode="auto">
            <a:xfrm>
              <a:off x="136873" y="-24595"/>
              <a:ext cx="930765" cy="5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引言</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20" name="文本框 20"/>
            <p:cNvSpPr>
              <a:spLocks noChangeArrowheads="1"/>
            </p:cNvSpPr>
            <p:nvPr/>
          </p:nvSpPr>
          <p:spPr bwMode="auto">
            <a:xfrm>
              <a:off x="68435" y="554588"/>
              <a:ext cx="1067640" cy="120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编写目的</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项目背景</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定义</a:t>
              </a:r>
              <a:endParaRPr lang="en-US" altLang="zh-CN" sz="1200" dirty="0" smtClean="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参考资料</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21" name="直接连接符 26"/>
          <p:cNvSpPr>
            <a:spLocks noChangeShapeType="1"/>
          </p:cNvSpPr>
          <p:nvPr/>
        </p:nvSpPr>
        <p:spPr bwMode="auto">
          <a:xfrm>
            <a:off x="3023368" y="1645260"/>
            <a:ext cx="566737" cy="1097"/>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22" name="文本框 28"/>
          <p:cNvSpPr>
            <a:spLocks noChangeArrowheads="1"/>
          </p:cNvSpPr>
          <p:nvPr/>
        </p:nvSpPr>
        <p:spPr bwMode="auto">
          <a:xfrm>
            <a:off x="3089646" y="1052940"/>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a:solidFill>
                  <a:schemeClr val="bg1"/>
                </a:solidFill>
                <a:latin typeface="Calibri Light" charset="0"/>
                <a:sym typeface="Calibri Light" charset="0"/>
              </a:rPr>
              <a:t>2</a:t>
            </a:r>
            <a:endParaRPr lang="zh-CN" altLang="en-US" sz="3200" dirty="0">
              <a:solidFill>
                <a:schemeClr val="bg1"/>
              </a:solidFill>
              <a:latin typeface="Calibri Light" charset="0"/>
              <a:sym typeface="Calibri Light" charset="0"/>
            </a:endParaRPr>
          </a:p>
        </p:txBody>
      </p:sp>
      <p:grpSp>
        <p:nvGrpSpPr>
          <p:cNvPr id="23" name="Group 19"/>
          <p:cNvGrpSpPr>
            <a:grpSpLocks/>
          </p:cNvGrpSpPr>
          <p:nvPr/>
        </p:nvGrpSpPr>
        <p:grpSpPr bwMode="auto">
          <a:xfrm>
            <a:off x="2223155" y="1672599"/>
            <a:ext cx="2187325" cy="1229795"/>
            <a:chOff x="-280934" y="-321302"/>
            <a:chExt cx="2917237" cy="1780202"/>
          </a:xfrm>
        </p:grpSpPr>
        <p:sp>
          <p:nvSpPr>
            <p:cNvPr id="24" name="文本框 27"/>
            <p:cNvSpPr>
              <a:spLocks noChangeArrowheads="1"/>
            </p:cNvSpPr>
            <p:nvPr/>
          </p:nvSpPr>
          <p:spPr bwMode="auto">
            <a:xfrm>
              <a:off x="352794" y="-321302"/>
              <a:ext cx="1614562" cy="5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任务描述</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25" name="文本框 29"/>
            <p:cNvSpPr>
              <a:spLocks noChangeArrowheads="1"/>
            </p:cNvSpPr>
            <p:nvPr/>
          </p:nvSpPr>
          <p:spPr bwMode="auto">
            <a:xfrm>
              <a:off x="-280934" y="255982"/>
              <a:ext cx="2917237" cy="120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目标</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用户类型及其特点</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运行环境</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条件与限制</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26" name="直接连接符 31"/>
          <p:cNvSpPr>
            <a:spLocks noChangeShapeType="1"/>
          </p:cNvSpPr>
          <p:nvPr/>
        </p:nvSpPr>
        <p:spPr bwMode="auto">
          <a:xfrm>
            <a:off x="5165470" y="1634234"/>
            <a:ext cx="566737" cy="1097"/>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27" name="文本框 33"/>
          <p:cNvSpPr>
            <a:spLocks noChangeArrowheads="1"/>
          </p:cNvSpPr>
          <p:nvPr/>
        </p:nvSpPr>
        <p:spPr bwMode="auto">
          <a:xfrm>
            <a:off x="5263892" y="1029689"/>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dirty="0">
                <a:solidFill>
                  <a:schemeClr val="bg1"/>
                </a:solidFill>
                <a:latin typeface="Calibri Light" charset="0"/>
                <a:sym typeface="Calibri Light" charset="0"/>
              </a:rPr>
              <a:t>3</a:t>
            </a:r>
            <a:endParaRPr lang="zh-CN" altLang="en-US" sz="3200" dirty="0">
              <a:solidFill>
                <a:schemeClr val="bg1"/>
              </a:solidFill>
              <a:latin typeface="Calibri Light" charset="0"/>
              <a:sym typeface="Calibri Light" charset="0"/>
            </a:endParaRPr>
          </a:p>
        </p:txBody>
      </p:sp>
      <p:grpSp>
        <p:nvGrpSpPr>
          <p:cNvPr id="28" name="Group 24"/>
          <p:cNvGrpSpPr>
            <a:grpSpLocks/>
          </p:cNvGrpSpPr>
          <p:nvPr/>
        </p:nvGrpSpPr>
        <p:grpSpPr bwMode="auto">
          <a:xfrm>
            <a:off x="4817896" y="1705710"/>
            <a:ext cx="1261884" cy="1261884"/>
            <a:chOff x="14581" y="-257411"/>
            <a:chExt cx="1683422" cy="1826650"/>
          </a:xfrm>
        </p:grpSpPr>
        <p:sp>
          <p:nvSpPr>
            <p:cNvPr id="29" name="文本框 32"/>
            <p:cNvSpPr>
              <a:spLocks noChangeArrowheads="1"/>
            </p:cNvSpPr>
            <p:nvPr/>
          </p:nvSpPr>
          <p:spPr bwMode="auto">
            <a:xfrm>
              <a:off x="32732" y="-257411"/>
              <a:ext cx="1614990" cy="57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数据描述</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30" name="文本框 34"/>
            <p:cNvSpPr>
              <a:spLocks noChangeArrowheads="1"/>
            </p:cNvSpPr>
            <p:nvPr/>
          </p:nvSpPr>
          <p:spPr bwMode="auto">
            <a:xfrm>
              <a:off x="14581" y="321771"/>
              <a:ext cx="1683422" cy="124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静态、动态数据</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数据库介绍</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数据词典</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数据采集</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31" name="直接连接符 36"/>
          <p:cNvSpPr>
            <a:spLocks noChangeShapeType="1"/>
          </p:cNvSpPr>
          <p:nvPr/>
        </p:nvSpPr>
        <p:spPr bwMode="auto">
          <a:xfrm>
            <a:off x="7419077" y="1649543"/>
            <a:ext cx="566737" cy="1097"/>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grpSp>
        <p:nvGrpSpPr>
          <p:cNvPr id="32" name="Group 28"/>
          <p:cNvGrpSpPr>
            <a:grpSpLocks/>
          </p:cNvGrpSpPr>
          <p:nvPr/>
        </p:nvGrpSpPr>
        <p:grpSpPr bwMode="auto">
          <a:xfrm>
            <a:off x="7020759" y="1705710"/>
            <a:ext cx="1285929" cy="859534"/>
            <a:chOff x="-319698" y="-279572"/>
            <a:chExt cx="1715390" cy="1244226"/>
          </a:xfrm>
        </p:grpSpPr>
        <p:sp>
          <p:nvSpPr>
            <p:cNvPr id="33" name="文本框 37"/>
            <p:cNvSpPr>
              <a:spLocks noChangeArrowheads="1"/>
            </p:cNvSpPr>
            <p:nvPr/>
          </p:nvSpPr>
          <p:spPr bwMode="auto">
            <a:xfrm>
              <a:off x="-319698" y="-279572"/>
              <a:ext cx="1715390" cy="5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功能需求</a:t>
              </a:r>
              <a:r>
                <a:rPr lang="en-US" altLang="zh-CN" sz="2000" dirty="0" smtClean="0">
                  <a:solidFill>
                    <a:schemeClr val="bg1"/>
                  </a:solidFill>
                  <a:latin typeface="Microsoft YaHei" charset="-122"/>
                  <a:ea typeface="Microsoft YaHei" charset="-122"/>
                  <a:cs typeface="Microsoft YaHei" charset="-122"/>
                  <a:sym typeface="Calibri" charset="0"/>
                </a:rPr>
                <a:t> </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34" name="文本框 39"/>
            <p:cNvSpPr>
              <a:spLocks noChangeArrowheads="1"/>
            </p:cNvSpPr>
            <p:nvPr/>
          </p:nvSpPr>
          <p:spPr bwMode="auto">
            <a:xfrm>
              <a:off x="26611" y="296367"/>
              <a:ext cx="1067466" cy="6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1200" dirty="0" smtClean="0">
                  <a:solidFill>
                    <a:srgbClr val="D8D8D8"/>
                  </a:solidFill>
                  <a:latin typeface="Microsoft YaHei" charset="-122"/>
                  <a:ea typeface="Microsoft YaHei" charset="-122"/>
                  <a:cs typeface="Microsoft YaHei" charset="-122"/>
                  <a:sym typeface="Calibri" charset="0"/>
                </a:rPr>
                <a:t>功能划分</a:t>
              </a:r>
              <a:endParaRPr lang="en-US" altLang="zh-CN" sz="1200" dirty="0" smtClean="0">
                <a:solidFill>
                  <a:srgbClr val="D8D8D8"/>
                </a:solidFill>
                <a:latin typeface="Microsoft YaHei" charset="-122"/>
                <a:ea typeface="Microsoft YaHei" charset="-122"/>
                <a:cs typeface="Microsoft YaHei" charset="-122"/>
                <a:sym typeface="Calibri" charset="0"/>
              </a:endParaRPr>
            </a:p>
            <a:p>
              <a:pPr eaLnBrk="1" hangingPunct="1"/>
              <a:r>
                <a:rPr lang="zh-CN" altLang="en-US" sz="1200" dirty="0" smtClean="0">
                  <a:solidFill>
                    <a:srgbClr val="D8D8D8"/>
                  </a:solidFill>
                  <a:latin typeface="Microsoft YaHei" charset="-122"/>
                  <a:ea typeface="Microsoft YaHei" charset="-122"/>
                  <a:cs typeface="Microsoft YaHei" charset="-122"/>
                  <a:sym typeface="Calibri" charset="0"/>
                </a:rPr>
                <a:t>功能描述</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35" name="直接连接符 58"/>
          <p:cNvSpPr>
            <a:spLocks noChangeShapeType="1"/>
          </p:cNvSpPr>
          <p:nvPr/>
        </p:nvSpPr>
        <p:spPr bwMode="auto">
          <a:xfrm flipV="1">
            <a:off x="915988" y="3869141"/>
            <a:ext cx="566737" cy="1"/>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 name="文本框 60"/>
          <p:cNvSpPr>
            <a:spLocks noChangeArrowheads="1"/>
          </p:cNvSpPr>
          <p:nvPr/>
        </p:nvSpPr>
        <p:spPr bwMode="auto">
          <a:xfrm>
            <a:off x="1042751" y="3224233"/>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dirty="0" smtClean="0">
                <a:solidFill>
                  <a:schemeClr val="bg1"/>
                </a:solidFill>
                <a:latin typeface="Calibri Light" charset="0"/>
                <a:sym typeface="Calibri Light" charset="0"/>
              </a:rPr>
              <a:t>5</a:t>
            </a:r>
            <a:endParaRPr lang="zh-CN" altLang="en-US" sz="3200" dirty="0">
              <a:solidFill>
                <a:schemeClr val="bg1"/>
              </a:solidFill>
              <a:latin typeface="Calibri Light" charset="0"/>
              <a:sym typeface="Calibri Light" charset="0"/>
            </a:endParaRPr>
          </a:p>
        </p:txBody>
      </p:sp>
      <p:grpSp>
        <p:nvGrpSpPr>
          <p:cNvPr id="37" name="Group 33"/>
          <p:cNvGrpSpPr>
            <a:grpSpLocks/>
          </p:cNvGrpSpPr>
          <p:nvPr/>
        </p:nvGrpSpPr>
        <p:grpSpPr bwMode="auto">
          <a:xfrm>
            <a:off x="641211" y="3897807"/>
            <a:ext cx="1210587" cy="1045597"/>
            <a:chOff x="11676" y="-316978"/>
            <a:chExt cx="1612997" cy="1510233"/>
          </a:xfrm>
        </p:grpSpPr>
        <p:sp>
          <p:nvSpPr>
            <p:cNvPr id="38" name="文本框 59"/>
            <p:cNvSpPr>
              <a:spLocks noChangeArrowheads="1"/>
            </p:cNvSpPr>
            <p:nvPr/>
          </p:nvSpPr>
          <p:spPr bwMode="auto">
            <a:xfrm>
              <a:off x="11676" y="-316978"/>
              <a:ext cx="1612997" cy="57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性能需求</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39" name="文本框 61"/>
            <p:cNvSpPr>
              <a:spLocks noChangeArrowheads="1"/>
            </p:cNvSpPr>
            <p:nvPr/>
          </p:nvSpPr>
          <p:spPr bwMode="auto">
            <a:xfrm>
              <a:off x="147836" y="259711"/>
              <a:ext cx="1271261" cy="93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数据精确度</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时间特性</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适应性</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40" name="直接连接符 54"/>
          <p:cNvSpPr>
            <a:spLocks noChangeShapeType="1"/>
          </p:cNvSpPr>
          <p:nvPr/>
        </p:nvSpPr>
        <p:spPr bwMode="auto">
          <a:xfrm flipV="1">
            <a:off x="3023368" y="3869141"/>
            <a:ext cx="566737" cy="1"/>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 name="文本框 56"/>
          <p:cNvSpPr>
            <a:spLocks noChangeArrowheads="1"/>
          </p:cNvSpPr>
          <p:nvPr/>
        </p:nvSpPr>
        <p:spPr bwMode="auto">
          <a:xfrm>
            <a:off x="3150131" y="3224233"/>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dirty="0" smtClean="0">
                <a:solidFill>
                  <a:schemeClr val="bg1"/>
                </a:solidFill>
                <a:latin typeface="Calibri Light" charset="0"/>
                <a:sym typeface="Calibri Light" charset="0"/>
              </a:rPr>
              <a:t>6</a:t>
            </a:r>
            <a:endParaRPr lang="zh-CN" altLang="en-US" sz="3200" dirty="0">
              <a:solidFill>
                <a:schemeClr val="bg1"/>
              </a:solidFill>
              <a:latin typeface="Calibri Light" charset="0"/>
              <a:sym typeface="Calibri Light" charset="0"/>
            </a:endParaRPr>
          </a:p>
        </p:txBody>
      </p:sp>
      <p:grpSp>
        <p:nvGrpSpPr>
          <p:cNvPr id="42" name="Group 38"/>
          <p:cNvGrpSpPr>
            <a:grpSpLocks/>
          </p:cNvGrpSpPr>
          <p:nvPr/>
        </p:nvGrpSpPr>
        <p:grpSpPr bwMode="auto">
          <a:xfrm>
            <a:off x="2682898" y="3901930"/>
            <a:ext cx="1261884" cy="1041473"/>
            <a:chOff x="-83424" y="-311027"/>
            <a:chExt cx="1683957" cy="1504283"/>
          </a:xfrm>
        </p:grpSpPr>
        <p:sp>
          <p:nvSpPr>
            <p:cNvPr id="43" name="文本框 55"/>
            <p:cNvSpPr>
              <a:spLocks noChangeArrowheads="1"/>
            </p:cNvSpPr>
            <p:nvPr/>
          </p:nvSpPr>
          <p:spPr bwMode="auto">
            <a:xfrm>
              <a:off x="-42871" y="-311027"/>
              <a:ext cx="1615504" cy="577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运行需求</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44" name="文本框 57"/>
            <p:cNvSpPr>
              <a:spLocks noChangeArrowheads="1"/>
            </p:cNvSpPr>
            <p:nvPr/>
          </p:nvSpPr>
          <p:spPr bwMode="auto">
            <a:xfrm>
              <a:off x="-83424" y="259708"/>
              <a:ext cx="1683957" cy="933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用户界面</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硬件、软件接口</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故障处理</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50" name="直接连接符 46"/>
          <p:cNvSpPr>
            <a:spLocks noChangeShapeType="1"/>
          </p:cNvSpPr>
          <p:nvPr/>
        </p:nvSpPr>
        <p:spPr bwMode="auto">
          <a:xfrm flipV="1">
            <a:off x="7419077" y="3873424"/>
            <a:ext cx="566737" cy="1"/>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51" name="文本框 48"/>
          <p:cNvSpPr>
            <a:spLocks noChangeArrowheads="1"/>
          </p:cNvSpPr>
          <p:nvPr/>
        </p:nvSpPr>
        <p:spPr bwMode="auto">
          <a:xfrm>
            <a:off x="7545840" y="3228516"/>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dirty="0" smtClean="0">
                <a:solidFill>
                  <a:schemeClr val="bg1"/>
                </a:solidFill>
                <a:latin typeface="Calibri Light" charset="0"/>
                <a:sym typeface="Calibri Light" charset="0"/>
              </a:rPr>
              <a:t>8</a:t>
            </a:r>
            <a:endParaRPr lang="zh-CN" altLang="en-US" sz="3200" dirty="0">
              <a:solidFill>
                <a:schemeClr val="bg1"/>
              </a:solidFill>
              <a:latin typeface="Calibri Light" charset="0"/>
              <a:sym typeface="Calibri Light" charset="0"/>
            </a:endParaRPr>
          </a:p>
        </p:txBody>
      </p:sp>
      <p:grpSp>
        <p:nvGrpSpPr>
          <p:cNvPr id="52" name="Group 48"/>
          <p:cNvGrpSpPr>
            <a:grpSpLocks/>
          </p:cNvGrpSpPr>
          <p:nvPr/>
        </p:nvGrpSpPr>
        <p:grpSpPr bwMode="auto">
          <a:xfrm>
            <a:off x="7132822" y="3895083"/>
            <a:ext cx="1210587" cy="1226388"/>
            <a:chOff x="-45342" y="-327103"/>
            <a:chExt cx="1613319" cy="1771371"/>
          </a:xfrm>
        </p:grpSpPr>
        <p:sp>
          <p:nvSpPr>
            <p:cNvPr id="57" name="文本框 47"/>
            <p:cNvSpPr>
              <a:spLocks noChangeArrowheads="1"/>
            </p:cNvSpPr>
            <p:nvPr/>
          </p:nvSpPr>
          <p:spPr bwMode="auto">
            <a:xfrm>
              <a:off x="-45342" y="-327103"/>
              <a:ext cx="1613319" cy="577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2000" dirty="0" smtClean="0">
                  <a:solidFill>
                    <a:schemeClr val="bg1"/>
                  </a:solidFill>
                  <a:latin typeface="Microsoft YaHei" charset="-122"/>
                  <a:ea typeface="Microsoft YaHei" charset="-122"/>
                  <a:cs typeface="Microsoft YaHei" charset="-122"/>
                  <a:sym typeface="Calibri" charset="0"/>
                </a:rPr>
                <a:t>其他需求</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58" name="文本框 49"/>
            <p:cNvSpPr>
              <a:spLocks noChangeArrowheads="1"/>
            </p:cNvSpPr>
            <p:nvPr/>
          </p:nvSpPr>
          <p:spPr bwMode="auto">
            <a:xfrm>
              <a:off x="228100" y="243992"/>
              <a:ext cx="1066432" cy="120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可使用性</a:t>
              </a:r>
              <a:endParaRPr lang="en-US" altLang="zh-CN" sz="1200" dirty="0" smtClean="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可维护性</a:t>
              </a:r>
              <a:endParaRPr lang="en-US" altLang="zh-CN" sz="1200" dirty="0" smtClean="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可扩展性</a:t>
              </a:r>
              <a:endParaRPr lang="en-US" altLang="zh-CN" sz="1200" dirty="0" smtClean="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用户文档</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65" name="文本框 33"/>
          <p:cNvSpPr>
            <a:spLocks noChangeArrowheads="1"/>
          </p:cNvSpPr>
          <p:nvPr/>
        </p:nvSpPr>
        <p:spPr bwMode="auto">
          <a:xfrm>
            <a:off x="7457410" y="1029689"/>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dirty="0" smtClean="0">
                <a:solidFill>
                  <a:schemeClr val="bg1"/>
                </a:solidFill>
                <a:latin typeface="Calibri Light" charset="0"/>
                <a:sym typeface="Calibri Light" charset="0"/>
              </a:rPr>
              <a:t>4</a:t>
            </a:r>
            <a:endParaRPr lang="zh-CN" altLang="en-US" sz="3200" dirty="0">
              <a:solidFill>
                <a:schemeClr val="bg1"/>
              </a:solidFill>
              <a:latin typeface="Calibri Light" charset="0"/>
              <a:sym typeface="Calibri Light" charset="0"/>
            </a:endParaRPr>
          </a:p>
        </p:txBody>
      </p:sp>
      <p:sp>
        <p:nvSpPr>
          <p:cNvPr id="66" name="直接连接符 50"/>
          <p:cNvSpPr>
            <a:spLocks noChangeShapeType="1"/>
          </p:cNvSpPr>
          <p:nvPr/>
        </p:nvSpPr>
        <p:spPr bwMode="auto">
          <a:xfrm>
            <a:off x="5179878" y="3846841"/>
            <a:ext cx="566737" cy="0"/>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67" name="文本框 52"/>
          <p:cNvSpPr>
            <a:spLocks noChangeArrowheads="1"/>
          </p:cNvSpPr>
          <p:nvPr/>
        </p:nvSpPr>
        <p:spPr bwMode="auto">
          <a:xfrm>
            <a:off x="5263892" y="3224233"/>
            <a:ext cx="3930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dirty="0" smtClean="0">
                <a:solidFill>
                  <a:schemeClr val="bg1"/>
                </a:solidFill>
                <a:latin typeface="Calibri Light" charset="0"/>
                <a:sym typeface="Calibri Light" charset="0"/>
              </a:rPr>
              <a:t>7</a:t>
            </a:r>
            <a:endParaRPr lang="zh-CN" altLang="en-US" sz="3200" dirty="0">
              <a:solidFill>
                <a:schemeClr val="bg1"/>
              </a:solidFill>
              <a:latin typeface="Calibri Light" charset="0"/>
              <a:sym typeface="Calibri Light" charset="0"/>
            </a:endParaRPr>
          </a:p>
        </p:txBody>
      </p:sp>
      <p:grpSp>
        <p:nvGrpSpPr>
          <p:cNvPr id="68" name="Group 43"/>
          <p:cNvGrpSpPr>
            <a:grpSpLocks/>
          </p:cNvGrpSpPr>
          <p:nvPr/>
        </p:nvGrpSpPr>
        <p:grpSpPr bwMode="auto">
          <a:xfrm>
            <a:off x="4859801" y="3897924"/>
            <a:ext cx="1210588" cy="721769"/>
            <a:chOff x="0" y="0"/>
            <a:chExt cx="1210723" cy="720612"/>
          </a:xfrm>
        </p:grpSpPr>
        <p:sp>
          <p:nvSpPr>
            <p:cNvPr id="69" name="文本框 51"/>
            <p:cNvSpPr>
              <a:spLocks noChangeArrowheads="1"/>
            </p:cNvSpPr>
            <p:nvPr/>
          </p:nvSpPr>
          <p:spPr bwMode="auto">
            <a:xfrm>
              <a:off x="0" y="0"/>
              <a:ext cx="1210723" cy="3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安全需求</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70" name="文本框 53"/>
            <p:cNvSpPr>
              <a:spLocks noChangeArrowheads="1"/>
            </p:cNvSpPr>
            <p:nvPr/>
          </p:nvSpPr>
          <p:spPr bwMode="auto">
            <a:xfrm>
              <a:off x="13536" y="382601"/>
              <a:ext cx="277671" cy="33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1600" dirty="0">
                  <a:solidFill>
                    <a:srgbClr val="D8D8D8"/>
                  </a:solidFill>
                  <a:latin typeface="Calibri" charset="0"/>
                  <a:sym typeface="Calibri" charset="0"/>
                </a:rPr>
                <a:t> </a:t>
              </a:r>
              <a:r>
                <a:rPr lang="zh-CN" altLang="en-US" sz="1600" dirty="0" smtClean="0">
                  <a:solidFill>
                    <a:srgbClr val="D8D8D8"/>
                  </a:solidFill>
                  <a:latin typeface="Calibri" charset="0"/>
                  <a:sym typeface="Calibri" charset="0"/>
                </a:rPr>
                <a:t> </a:t>
              </a:r>
              <a:endParaRPr lang="zh-CN" altLang="en-US" sz="1600" dirty="0">
                <a:solidFill>
                  <a:srgbClr val="D8D8D8"/>
                </a:solidFill>
                <a:latin typeface="Calibri" charset="0"/>
                <a:sym typeface="宋体" charset="-122"/>
              </a:endParaRPr>
            </a:p>
          </p:txBody>
        </p:sp>
      </p:grpSp>
    </p:spTree>
    <p:extLst>
      <p:ext uri="{BB962C8B-B14F-4D97-AF65-F5344CB8AC3E}">
        <p14:creationId xmlns:p14="http://schemas.microsoft.com/office/powerpoint/2010/main" val="272730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p:cBhvr>
                                        <p:cTn id="7" dur="350"/>
                                        <p:tgtEl>
                                          <p:spTgt spid="13"/>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850"/>
                            </p:stCondLst>
                            <p:childTnLst>
                              <p:par>
                                <p:cTn id="16" presetID="10"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35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1850"/>
                            </p:stCondLst>
                            <p:childTnLst>
                              <p:par>
                                <p:cTn id="27" presetID="10" presetClass="entr" presetSubtype="0"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par>
                          <p:cTn id="30" fill="hold">
                            <p:stCondLst>
                              <p:cond delay="235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2850"/>
                            </p:stCondLst>
                            <p:childTnLst>
                              <p:par>
                                <p:cTn id="38" presetID="10" presetClass="entr" presetSubtype="0"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3350"/>
                            </p:stCondLst>
                            <p:childTnLst>
                              <p:par>
                                <p:cTn id="42" presetID="10"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4350"/>
                            </p:stCondLst>
                            <p:childTnLst>
                              <p:par>
                                <p:cTn id="53" presetID="10" presetClass="entr" presetSubtype="0"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par>
                          <p:cTn id="59" fill="hold">
                            <p:stCondLst>
                              <p:cond delay="4850"/>
                            </p:stCondLst>
                            <p:childTnLst>
                              <p:par>
                                <p:cTn id="60" presetID="10" presetClass="entr" presetSubtype="0" fill="hold"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5350"/>
                            </p:stCondLst>
                            <p:childTnLst>
                              <p:par>
                                <p:cTn id="64" presetID="10" presetClass="entr" presetSubtype="0" fill="hold" grpId="0"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par>
                          <p:cTn id="70" fill="hold">
                            <p:stCondLst>
                              <p:cond delay="5850"/>
                            </p:stCondLst>
                            <p:childTnLst>
                              <p:par>
                                <p:cTn id="71" presetID="10" presetClass="entr" presetSubtype="0" fill="hold"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par>
                          <p:cTn id="74" fill="hold">
                            <p:stCondLst>
                              <p:cond delay="6350"/>
                            </p:stCondLst>
                            <p:childTnLst>
                              <p:par>
                                <p:cTn id="75" presetID="10" presetClass="entr" presetSubtype="0" fill="hold" grpId="0" nodeType="after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childTnLst>
                          </p:cTn>
                        </p:par>
                        <p:par>
                          <p:cTn id="81" fill="hold">
                            <p:stCondLst>
                              <p:cond delay="6850"/>
                            </p:stCondLst>
                            <p:childTnLst>
                              <p:par>
                                <p:cTn id="82" presetID="10" presetClass="entr" presetSubtype="0" fill="hold" nodeType="after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500"/>
                                        <p:tgtEl>
                                          <p:spTgt spid="68"/>
                                        </p:tgtEl>
                                      </p:cBhvr>
                                    </p:animEffect>
                                  </p:childTnLst>
                                </p:cTn>
                              </p:par>
                            </p:childTnLst>
                          </p:cTn>
                        </p:par>
                        <p:par>
                          <p:cTn id="85" fill="hold">
                            <p:stCondLst>
                              <p:cond delay="7350"/>
                            </p:stCondLst>
                            <p:childTnLst>
                              <p:par>
                                <p:cTn id="86" presetID="10" presetClass="entr" presetSubtype="0" fill="hold" grpId="0" nodeType="after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500"/>
                                        <p:tgtEl>
                                          <p:spTgt spid="5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500"/>
                                        <p:tgtEl>
                                          <p:spTgt spid="51"/>
                                        </p:tgtEl>
                                      </p:cBhvr>
                                    </p:animEffect>
                                  </p:childTnLst>
                                </p:cTn>
                              </p:par>
                            </p:childTnLst>
                          </p:cTn>
                        </p:par>
                        <p:par>
                          <p:cTn id="92" fill="hold">
                            <p:stCondLst>
                              <p:cond delay="7850"/>
                            </p:stCondLst>
                            <p:childTnLst>
                              <p:par>
                                <p:cTn id="93" presetID="10" presetClass="entr" presetSubtype="0" fill="hold" nodeType="after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fade">
                                      <p:cBhvr>
                                        <p:cTn id="9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autoUpdateAnimBg="0"/>
      <p:bldP spid="14" grpId="0" animBg="1"/>
      <p:bldP spid="15" grpId="0" bldLvl="0" autoUpdateAnimBg="0"/>
      <p:bldP spid="21" grpId="0" animBg="1"/>
      <p:bldP spid="22" grpId="0" bldLvl="0" autoUpdateAnimBg="0"/>
      <p:bldP spid="26" grpId="0" animBg="1"/>
      <p:bldP spid="27" grpId="0" bldLvl="0" autoUpdateAnimBg="0"/>
      <p:bldP spid="31" grpId="0" animBg="1"/>
      <p:bldP spid="35" grpId="0" animBg="1"/>
      <p:bldP spid="36" grpId="0" bldLvl="0" autoUpdateAnimBg="0"/>
      <p:bldP spid="40" grpId="0" animBg="1"/>
      <p:bldP spid="41" grpId="0" bldLvl="0" autoUpdateAnimBg="0"/>
      <p:bldP spid="50" grpId="0" animBg="1"/>
      <p:bldP spid="51" grpId="0" bldLvl="0" autoUpdateAnimBg="0"/>
      <p:bldP spid="65" grpId="0" bldLvl="0" autoUpdateAnimBg="0"/>
      <p:bldP spid="66" grpId="0" animBg="1"/>
      <p:bldP spid="67"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406" y="1734282"/>
            <a:ext cx="5738749" cy="1674937"/>
            <a:chOff x="-9406" y="1544053"/>
            <a:chExt cx="5738749" cy="2055394"/>
          </a:xfrm>
        </p:grpSpPr>
        <p:sp>
          <p:nvSpPr>
            <p:cNvPr id="4" name="圆角矩形 3"/>
            <p:cNvSpPr/>
            <p:nvPr/>
          </p:nvSpPr>
          <p:spPr>
            <a:xfrm>
              <a:off x="0" y="1707654"/>
              <a:ext cx="5544616" cy="1728192"/>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
            <p:cNvSpPr/>
            <p:nvPr/>
          </p:nvSpPr>
          <p:spPr>
            <a:xfrm>
              <a:off x="-9406" y="1544053"/>
              <a:ext cx="5738749" cy="2055394"/>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TextBox 11"/>
          <p:cNvSpPr txBox="1"/>
          <p:nvPr/>
        </p:nvSpPr>
        <p:spPr>
          <a:xfrm>
            <a:off x="321668" y="2248584"/>
            <a:ext cx="1287468" cy="646331"/>
          </a:xfrm>
          <a:prstGeom prst="rect">
            <a:avLst/>
          </a:prstGeom>
          <a:noFill/>
        </p:spPr>
        <p:txBody>
          <a:bodyPr wrap="none" rtlCol="0">
            <a:spAutoFit/>
          </a:bodyPr>
          <a:lstStyle/>
          <a:p>
            <a:r>
              <a:rPr lang="en-US" altLang="zh-CN" sz="3600" dirty="0" smtClean="0">
                <a:solidFill>
                  <a:schemeClr val="bg1"/>
                </a:solidFill>
              </a:rPr>
              <a:t>Part 4</a:t>
            </a:r>
            <a:endParaRPr lang="zh-CN" altLang="en-US" sz="3600" dirty="0">
              <a:solidFill>
                <a:schemeClr val="bg1"/>
              </a:solidFill>
            </a:endParaRPr>
          </a:p>
        </p:txBody>
      </p:sp>
      <p:cxnSp>
        <p:nvCxnSpPr>
          <p:cNvPr id="14" name="直接连接符 13"/>
          <p:cNvCxnSpPr/>
          <p:nvPr/>
        </p:nvCxnSpPr>
        <p:spPr>
          <a:xfrm>
            <a:off x="1659680" y="2158139"/>
            <a:ext cx="0" cy="827222"/>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064423" y="2340916"/>
            <a:ext cx="2435569" cy="461665"/>
          </a:xfrm>
          <a:prstGeom prst="rect">
            <a:avLst/>
          </a:prstGeom>
        </p:spPr>
        <p:txBody>
          <a:bodyPr wrap="square">
            <a:spAutoFit/>
          </a:bodyPr>
          <a:lstStyle/>
          <a:p>
            <a:pPr algn="ctr"/>
            <a:r>
              <a:rPr lang="zh-CN" altLang="en-US" sz="2400" b="1" dirty="0">
                <a:solidFill>
                  <a:schemeClr val="bg1"/>
                </a:solidFill>
                <a:latin typeface="微软雅黑" pitchFamily="34" charset="-122"/>
                <a:ea typeface="微软雅黑" pitchFamily="34" charset="-122"/>
              </a:rPr>
              <a:t>软件</a:t>
            </a:r>
            <a:r>
              <a:rPr lang="zh-CN" altLang="en-US" sz="2400" b="1" dirty="0" smtClean="0">
                <a:solidFill>
                  <a:schemeClr val="bg1"/>
                </a:solidFill>
                <a:latin typeface="微软雅黑" pitchFamily="34" charset="-122"/>
                <a:ea typeface="微软雅黑" pitchFamily="34" charset="-122"/>
              </a:rPr>
              <a:t>设计和建模</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833936843"/>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11109" y="320172"/>
            <a:ext cx="4013018" cy="400110"/>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软件设计和</a:t>
            </a:r>
            <a:r>
              <a:rPr lang="zh-CN" altLang="en-US" sz="2000" smtClean="0">
                <a:solidFill>
                  <a:schemeClr val="bg1"/>
                </a:solidFill>
                <a:latin typeface="微软雅黑" pitchFamily="34" charset="-122"/>
                <a:ea typeface="微软雅黑" pitchFamily="34" charset="-122"/>
              </a:rPr>
              <a:t>建模－数据设计</a:t>
            </a:r>
            <a:endParaRPr lang="zh-CN" altLang="en-US" sz="200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rot="11602029">
            <a:off x="-612576" y="991752"/>
            <a:ext cx="1657447" cy="441340"/>
            <a:chOff x="4288595" y="1265857"/>
            <a:chExt cx="3300278" cy="369332"/>
          </a:xfrm>
        </p:grpSpPr>
        <p:grpSp>
          <p:nvGrpSpPr>
            <p:cNvPr id="47" name="组合 46"/>
            <p:cNvGrpSpPr/>
            <p:nvPr/>
          </p:nvGrpSpPr>
          <p:grpSpPr>
            <a:xfrm>
              <a:off x="4288595" y="1265857"/>
              <a:ext cx="518966" cy="369332"/>
              <a:chOff x="3025770" y="1129975"/>
              <a:chExt cx="1200623" cy="1200622"/>
            </a:xfrm>
          </p:grpSpPr>
          <p:sp>
            <p:nvSpPr>
              <p:cNvPr id="65"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7069907" y="1265857"/>
              <a:ext cx="518966" cy="369332"/>
              <a:chOff x="3025770" y="1129975"/>
              <a:chExt cx="1200623" cy="1200622"/>
            </a:xfrm>
          </p:grpSpPr>
          <p:sp>
            <p:nvSpPr>
              <p:cNvPr id="63"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文本框 5"/>
          <p:cNvSpPr txBox="1"/>
          <p:nvPr/>
        </p:nvSpPr>
        <p:spPr>
          <a:xfrm>
            <a:off x="1103666" y="1405550"/>
            <a:ext cx="7174143" cy="3262432"/>
          </a:xfrm>
          <a:prstGeom prst="rect">
            <a:avLst/>
          </a:prstGeom>
          <a:noFill/>
        </p:spPr>
        <p:txBody>
          <a:bodyPr wrap="square" rtlCol="0">
            <a:spAutoFit/>
          </a:bodyPr>
          <a:lstStyle/>
          <a:p>
            <a:r>
              <a:rPr kumimoji="1" lang="zh-CN" altLang="en-US" sz="2400" dirty="0">
                <a:solidFill>
                  <a:schemeClr val="bg1"/>
                </a:solidFill>
                <a:latin typeface="Microsoft YaHei" charset="-122"/>
                <a:ea typeface="Microsoft YaHei" charset="-122"/>
                <a:cs typeface="Microsoft YaHei" charset="-122"/>
              </a:rPr>
              <a:t>使用</a:t>
            </a:r>
            <a:r>
              <a:rPr kumimoji="1" lang="zh-CN" altLang="en-US" sz="2400" dirty="0">
                <a:solidFill>
                  <a:srgbClr val="FFFF00"/>
                </a:solidFill>
                <a:latin typeface="Microsoft YaHei" charset="-122"/>
                <a:ea typeface="Microsoft YaHei" charset="-122"/>
                <a:cs typeface="Microsoft YaHei" charset="-122"/>
              </a:rPr>
              <a:t>数据库</a:t>
            </a:r>
            <a:r>
              <a:rPr kumimoji="1" lang="zh-CN" altLang="en-US" sz="2400" dirty="0">
                <a:solidFill>
                  <a:schemeClr val="bg1"/>
                </a:solidFill>
                <a:latin typeface="Microsoft YaHei" charset="-122"/>
                <a:ea typeface="Microsoft YaHei" charset="-122"/>
                <a:cs typeface="Microsoft YaHei" charset="-122"/>
              </a:rPr>
              <a:t>存放</a:t>
            </a:r>
            <a:r>
              <a:rPr kumimoji="1" lang="zh-CN" altLang="en-US" sz="2400" dirty="0" smtClean="0">
                <a:solidFill>
                  <a:schemeClr val="bg1"/>
                </a:solidFill>
                <a:latin typeface="Microsoft YaHei" charset="-122"/>
                <a:ea typeface="Microsoft YaHei" charset="-122"/>
                <a:cs typeface="Microsoft YaHei" charset="-122"/>
              </a:rPr>
              <a:t>数据</a:t>
            </a:r>
            <a:endParaRPr kumimoji="1" lang="en-US" altLang="zh-CN" sz="2400" dirty="0" smtClean="0">
              <a:solidFill>
                <a:schemeClr val="bg1"/>
              </a:solidFill>
              <a:latin typeface="Microsoft YaHei" charset="-122"/>
              <a:ea typeface="Microsoft YaHei" charset="-122"/>
              <a:cs typeface="Microsoft YaHei" charset="-122"/>
            </a:endParaRPr>
          </a:p>
          <a:p>
            <a:endParaRPr kumimoji="1" lang="en-US" altLang="zh-CN" sz="2400" dirty="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solidFill>
                  <a:schemeClr val="bg1"/>
                </a:solidFill>
                <a:latin typeface="Microsoft YaHei" charset="-122"/>
                <a:ea typeface="Microsoft YaHei" charset="-122"/>
                <a:cs typeface="Microsoft YaHei" charset="-122"/>
              </a:rPr>
              <a:t>使</a:t>
            </a:r>
            <a:r>
              <a:rPr kumimoji="1" lang="zh-CN" altLang="en-US" sz="2400" dirty="0">
                <a:solidFill>
                  <a:schemeClr val="bg1"/>
                </a:solidFill>
                <a:latin typeface="Microsoft YaHei" charset="-122"/>
                <a:ea typeface="Microsoft YaHei" charset="-122"/>
                <a:cs typeface="Microsoft YaHei" charset="-122"/>
              </a:rPr>
              <a:t>数据</a:t>
            </a:r>
            <a:r>
              <a:rPr kumimoji="1" lang="zh-CN" altLang="en-US" sz="2400" dirty="0" smtClean="0">
                <a:solidFill>
                  <a:schemeClr val="bg1"/>
                </a:solidFill>
                <a:latin typeface="Microsoft YaHei" charset="-122"/>
                <a:ea typeface="Microsoft YaHei" charset="-122"/>
                <a:cs typeface="Microsoft YaHei" charset="-122"/>
              </a:rPr>
              <a:t>结构化，可</a:t>
            </a:r>
            <a:r>
              <a:rPr kumimoji="1" lang="zh-CN" altLang="en-US" sz="2400" dirty="0">
                <a:solidFill>
                  <a:schemeClr val="bg1"/>
                </a:solidFill>
                <a:latin typeface="Microsoft YaHei" charset="-122"/>
                <a:ea typeface="Microsoft YaHei" charset="-122"/>
                <a:cs typeface="Microsoft YaHei" charset="-122"/>
              </a:rPr>
              <a:t>实现整体数据的</a:t>
            </a:r>
            <a:r>
              <a:rPr kumimoji="1" lang="zh-CN" altLang="en-US" sz="2400" dirty="0" smtClean="0">
                <a:solidFill>
                  <a:schemeClr val="bg1"/>
                </a:solidFill>
                <a:latin typeface="Microsoft YaHei" charset="-122"/>
                <a:ea typeface="Microsoft YaHei" charset="-122"/>
                <a:cs typeface="Microsoft YaHei" charset="-122"/>
              </a:rPr>
              <a:t>结构化</a:t>
            </a:r>
            <a:endParaRPr kumimoji="1" lang="en-US" altLang="zh-CN" sz="2400" dirty="0" smtClean="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solidFill>
                  <a:schemeClr val="bg1"/>
                </a:solidFill>
                <a:latin typeface="Microsoft YaHei" charset="-122"/>
                <a:ea typeface="Microsoft YaHei" charset="-122"/>
                <a:cs typeface="Microsoft YaHei" charset="-122"/>
              </a:rPr>
              <a:t>数据</a:t>
            </a:r>
            <a:r>
              <a:rPr kumimoji="1" lang="zh-CN" altLang="en-US" sz="2400" dirty="0">
                <a:solidFill>
                  <a:schemeClr val="bg1"/>
                </a:solidFill>
                <a:latin typeface="Microsoft YaHei" charset="-122"/>
                <a:ea typeface="Microsoft YaHei" charset="-122"/>
                <a:cs typeface="Microsoft YaHei" charset="-122"/>
              </a:rPr>
              <a:t>的</a:t>
            </a:r>
            <a:r>
              <a:rPr kumimoji="1" lang="zh-CN" altLang="en-US" sz="2400" dirty="0" smtClean="0">
                <a:solidFill>
                  <a:schemeClr val="bg1"/>
                </a:solidFill>
                <a:latin typeface="Microsoft YaHei" charset="-122"/>
                <a:ea typeface="Microsoft YaHei" charset="-122"/>
                <a:cs typeface="Microsoft YaHei" charset="-122"/>
              </a:rPr>
              <a:t>共享性高，冗余度低，易扩充</a:t>
            </a:r>
            <a:endParaRPr kumimoji="1" lang="en-US" altLang="zh-CN" sz="2400" dirty="0" smtClean="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solidFill>
                  <a:schemeClr val="bg1"/>
                </a:solidFill>
                <a:latin typeface="Microsoft YaHei" charset="-122"/>
                <a:ea typeface="Microsoft YaHei" charset="-122"/>
                <a:cs typeface="Microsoft YaHei" charset="-122"/>
              </a:rPr>
              <a:t>数据</a:t>
            </a:r>
            <a:r>
              <a:rPr kumimoji="1" lang="zh-CN" altLang="en-US" sz="2400" dirty="0">
                <a:solidFill>
                  <a:schemeClr val="bg1"/>
                </a:solidFill>
                <a:latin typeface="Microsoft YaHei" charset="-122"/>
                <a:ea typeface="Microsoft YaHei" charset="-122"/>
                <a:cs typeface="Microsoft YaHei" charset="-122"/>
              </a:rPr>
              <a:t>与程序的</a:t>
            </a:r>
            <a:r>
              <a:rPr kumimoji="1" lang="zh-CN" altLang="en-US" sz="2400" dirty="0" smtClean="0">
                <a:solidFill>
                  <a:schemeClr val="bg1"/>
                </a:solidFill>
                <a:latin typeface="Microsoft YaHei" charset="-122"/>
                <a:ea typeface="Microsoft YaHei" charset="-122"/>
                <a:cs typeface="Microsoft YaHei" charset="-122"/>
              </a:rPr>
              <a:t>独立，把</a:t>
            </a:r>
            <a:r>
              <a:rPr kumimoji="1" lang="zh-CN" altLang="en-US" sz="2400" dirty="0">
                <a:solidFill>
                  <a:schemeClr val="bg1"/>
                </a:solidFill>
                <a:latin typeface="Microsoft YaHei" charset="-122"/>
                <a:ea typeface="Microsoft YaHei" charset="-122"/>
                <a:cs typeface="Microsoft YaHei" charset="-122"/>
              </a:rPr>
              <a:t>数据的定义从程序中分离</a:t>
            </a:r>
            <a:r>
              <a:rPr kumimoji="1" lang="zh-CN" altLang="en-US" sz="2400" dirty="0" smtClean="0">
                <a:solidFill>
                  <a:schemeClr val="bg1"/>
                </a:solidFill>
                <a:latin typeface="Microsoft YaHei" charset="-122"/>
                <a:ea typeface="Microsoft YaHei" charset="-122"/>
                <a:cs typeface="Microsoft YaHei" charset="-122"/>
              </a:rPr>
              <a:t>出去</a:t>
            </a:r>
            <a:endParaRPr kumimoji="1" lang="en-US" altLang="zh-CN" sz="2400" dirty="0" smtClean="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solidFill>
                  <a:schemeClr val="bg1"/>
                </a:solidFill>
                <a:latin typeface="Microsoft YaHei" charset="-122"/>
                <a:ea typeface="Microsoft YaHei" charset="-122"/>
                <a:cs typeface="Microsoft YaHei" charset="-122"/>
              </a:rPr>
              <a:t>存取数据由</a:t>
            </a:r>
            <a:r>
              <a:rPr kumimoji="1" lang="en-US" altLang="zh-CN" sz="2400" dirty="0" smtClean="0">
                <a:solidFill>
                  <a:schemeClr val="bg1"/>
                </a:solidFill>
                <a:latin typeface="Microsoft YaHei" charset="-122"/>
                <a:ea typeface="Microsoft YaHei" charset="-122"/>
                <a:cs typeface="Microsoft YaHei" charset="-122"/>
              </a:rPr>
              <a:t>DBMS</a:t>
            </a:r>
            <a:r>
              <a:rPr kumimoji="1" lang="zh-CN" altLang="en-US" sz="2400" dirty="0" smtClean="0">
                <a:solidFill>
                  <a:schemeClr val="bg1"/>
                </a:solidFill>
                <a:latin typeface="Microsoft YaHei" charset="-122"/>
                <a:ea typeface="Microsoft YaHei" charset="-122"/>
                <a:cs typeface="Microsoft YaHei" charset="-122"/>
              </a:rPr>
              <a:t>负责管理，从而</a:t>
            </a:r>
            <a:r>
              <a:rPr kumimoji="1" lang="zh-CN" altLang="en-US" sz="2400" dirty="0">
                <a:solidFill>
                  <a:schemeClr val="bg1"/>
                </a:solidFill>
                <a:latin typeface="Microsoft YaHei" charset="-122"/>
                <a:ea typeface="Microsoft YaHei" charset="-122"/>
                <a:cs typeface="Microsoft YaHei" charset="-122"/>
              </a:rPr>
              <a:t>简化了应用程序的</a:t>
            </a:r>
            <a:r>
              <a:rPr kumimoji="1" lang="zh-CN" altLang="en-US" sz="2400" dirty="0" smtClean="0">
                <a:solidFill>
                  <a:schemeClr val="bg1"/>
                </a:solidFill>
                <a:latin typeface="Microsoft YaHei" charset="-122"/>
                <a:ea typeface="Microsoft YaHei" charset="-122"/>
                <a:cs typeface="Microsoft YaHei" charset="-122"/>
              </a:rPr>
              <a:t>编制，减少</a:t>
            </a:r>
            <a:r>
              <a:rPr kumimoji="1" lang="zh-CN" altLang="en-US" sz="2400" dirty="0">
                <a:solidFill>
                  <a:schemeClr val="bg1"/>
                </a:solidFill>
                <a:latin typeface="Microsoft YaHei" charset="-122"/>
                <a:ea typeface="Microsoft YaHei" charset="-122"/>
                <a:cs typeface="Microsoft YaHei" charset="-122"/>
              </a:rPr>
              <a:t>了应用程序的维护和</a:t>
            </a:r>
            <a:r>
              <a:rPr kumimoji="1" lang="zh-CN" altLang="en-US" sz="2400" dirty="0" smtClean="0">
                <a:solidFill>
                  <a:schemeClr val="bg1"/>
                </a:solidFill>
                <a:latin typeface="Microsoft YaHei" charset="-122"/>
                <a:ea typeface="Microsoft YaHei" charset="-122"/>
                <a:cs typeface="Microsoft YaHei" charset="-122"/>
              </a:rPr>
              <a:t>修改。</a:t>
            </a:r>
            <a:endParaRPr kumimoji="1" lang="zh-CN" altLang="en-US" sz="2400" dirty="0">
              <a:solidFill>
                <a:schemeClr val="bg1"/>
              </a:solidFill>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198798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strVal val="#ppt_w+.3"/>
                                          </p:val>
                                        </p:tav>
                                        <p:tav tm="100000">
                                          <p:val>
                                            <p:strVal val="#ppt_w"/>
                                          </p:val>
                                        </p:tav>
                                      </p:tavLst>
                                    </p:anim>
                                    <p:anim calcmode="lin" valueType="num">
                                      <p:cBhvr>
                                        <p:cTn id="8" dur="500" fill="hold"/>
                                        <p:tgtEl>
                                          <p:spTgt spid="46"/>
                                        </p:tgtEl>
                                        <p:attrNameLst>
                                          <p:attrName>ppt_h</p:attrName>
                                        </p:attrNameLst>
                                      </p:cBhvr>
                                      <p:tavLst>
                                        <p:tav tm="0">
                                          <p:val>
                                            <p:strVal val="#ppt_h"/>
                                          </p:val>
                                        </p:tav>
                                        <p:tav tm="100000">
                                          <p:val>
                                            <p:strVal val="#ppt_h"/>
                                          </p:val>
                                        </p:tav>
                                      </p:tavLst>
                                    </p:anim>
                                    <p:animEffect transition="in" filter="fade">
                                      <p:cBhvr>
                                        <p:cTn id="9" dur="500"/>
                                        <p:tgtEl>
                                          <p:spTgt spid="46"/>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25615" y="1391289"/>
            <a:ext cx="1656184" cy="1656184"/>
            <a:chOff x="737574" y="1638965"/>
            <a:chExt cx="1656184" cy="1656184"/>
          </a:xfrm>
        </p:grpSpPr>
        <p:grpSp>
          <p:nvGrpSpPr>
            <p:cNvPr id="25" name="组合 24"/>
            <p:cNvGrpSpPr/>
            <p:nvPr/>
          </p:nvGrpSpPr>
          <p:grpSpPr>
            <a:xfrm>
              <a:off x="737574" y="1638965"/>
              <a:ext cx="1656184" cy="1656184"/>
              <a:chOff x="1259632" y="1419622"/>
              <a:chExt cx="2016224" cy="2016224"/>
            </a:xfrm>
          </p:grpSpPr>
          <p:sp>
            <p:nvSpPr>
              <p:cNvPr id="27" name="椭圆 26"/>
              <p:cNvSpPr/>
              <p:nvPr/>
            </p:nvSpPr>
            <p:spPr>
              <a:xfrm>
                <a:off x="1403648" y="1563638"/>
                <a:ext cx="1728192" cy="172819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259632" y="1419622"/>
                <a:ext cx="2016224" cy="201622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51"/>
            <p:cNvSpPr txBox="1"/>
            <p:nvPr/>
          </p:nvSpPr>
          <p:spPr>
            <a:xfrm>
              <a:off x="1011669" y="2143891"/>
              <a:ext cx="1107996" cy="646331"/>
            </a:xfrm>
            <a:prstGeom prst="rect">
              <a:avLst/>
            </a:prstGeom>
            <a:noFill/>
          </p:spPr>
          <p:txBody>
            <a:bodyPr wrap="none" rtlCol="0">
              <a:spAutoFit/>
            </a:bodyPr>
            <a:lstStyle/>
            <a:p>
              <a:pPr algn="ctr"/>
              <a:r>
                <a:rPr lang="en-US" altLang="zh-CN" sz="1800" dirty="0" smtClean="0">
                  <a:solidFill>
                    <a:schemeClr val="bg1"/>
                  </a:solidFill>
                  <a:latin typeface="微软雅黑" pitchFamily="34" charset="-122"/>
                  <a:ea typeface="微软雅黑" pitchFamily="34" charset="-122"/>
                </a:rPr>
                <a:t>Part 1</a:t>
              </a:r>
            </a:p>
            <a:p>
              <a:r>
                <a:rPr lang="zh-CN" altLang="en-US" sz="1800" dirty="0" smtClean="0">
                  <a:solidFill>
                    <a:schemeClr val="bg1"/>
                  </a:solidFill>
                  <a:latin typeface="微软雅黑" pitchFamily="34" charset="-122"/>
                  <a:ea typeface="微软雅黑" pitchFamily="34" charset="-122"/>
                </a:rPr>
                <a:t>系统简介</a:t>
              </a:r>
              <a:endParaRPr lang="zh-CN" altLang="en-US" sz="1800" dirty="0">
                <a:solidFill>
                  <a:schemeClr val="bg1"/>
                </a:solidFill>
                <a:latin typeface="微软雅黑" pitchFamily="34" charset="-122"/>
                <a:ea typeface="微软雅黑" pitchFamily="34" charset="-122"/>
              </a:endParaRPr>
            </a:p>
          </p:txBody>
        </p:sp>
      </p:grpSp>
      <p:grpSp>
        <p:nvGrpSpPr>
          <p:cNvPr id="9" name="组合 8"/>
          <p:cNvGrpSpPr/>
          <p:nvPr/>
        </p:nvGrpSpPr>
        <p:grpSpPr>
          <a:xfrm>
            <a:off x="2895346" y="1461422"/>
            <a:ext cx="1656184" cy="1656184"/>
            <a:chOff x="3718260" y="2068579"/>
            <a:chExt cx="1656184" cy="1656184"/>
          </a:xfrm>
        </p:grpSpPr>
        <p:grpSp>
          <p:nvGrpSpPr>
            <p:cNvPr id="37" name="组合 36"/>
            <p:cNvGrpSpPr/>
            <p:nvPr/>
          </p:nvGrpSpPr>
          <p:grpSpPr>
            <a:xfrm>
              <a:off x="3718260" y="2068579"/>
              <a:ext cx="1656184" cy="1656184"/>
              <a:chOff x="1259632" y="1419622"/>
              <a:chExt cx="2016224" cy="2016224"/>
            </a:xfrm>
          </p:grpSpPr>
          <p:sp>
            <p:nvSpPr>
              <p:cNvPr id="50" name="椭圆 49"/>
              <p:cNvSpPr/>
              <p:nvPr/>
            </p:nvSpPr>
            <p:spPr>
              <a:xfrm>
                <a:off x="1403648" y="1563638"/>
                <a:ext cx="1728192" cy="172819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259632" y="1419622"/>
                <a:ext cx="2016224" cy="201622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TextBox 52"/>
            <p:cNvSpPr txBox="1"/>
            <p:nvPr/>
          </p:nvSpPr>
          <p:spPr>
            <a:xfrm>
              <a:off x="3992354" y="2435006"/>
              <a:ext cx="1107996" cy="923330"/>
            </a:xfrm>
            <a:prstGeom prst="rect">
              <a:avLst/>
            </a:prstGeom>
            <a:noFill/>
          </p:spPr>
          <p:txBody>
            <a:bodyPr wrap="none" rtlCol="0">
              <a:spAutoFit/>
            </a:bodyPr>
            <a:lstStyle/>
            <a:p>
              <a:pPr algn="ctr"/>
              <a:r>
                <a:rPr lang="en-US" altLang="zh-CN" sz="1800" dirty="0" smtClean="0">
                  <a:solidFill>
                    <a:schemeClr val="bg1"/>
                  </a:solidFill>
                  <a:latin typeface="微软雅黑" pitchFamily="34" charset="-122"/>
                  <a:ea typeface="微软雅黑" pitchFamily="34" charset="-122"/>
                </a:rPr>
                <a:t>Part 2</a:t>
              </a:r>
            </a:p>
            <a:p>
              <a:pPr algn="ctr"/>
              <a:r>
                <a:rPr lang="zh-CN" altLang="en-US" sz="1800" dirty="0" smtClean="0">
                  <a:solidFill>
                    <a:schemeClr val="bg1"/>
                  </a:solidFill>
                  <a:latin typeface="微软雅黑" pitchFamily="34" charset="-122"/>
                  <a:ea typeface="微软雅黑" pitchFamily="34" charset="-122"/>
                </a:rPr>
                <a:t>需求分析</a:t>
              </a:r>
              <a:endParaRPr lang="en-US" altLang="zh-CN" sz="1800" dirty="0" smtClean="0">
                <a:solidFill>
                  <a:schemeClr val="bg1"/>
                </a:solidFill>
                <a:latin typeface="微软雅黑" pitchFamily="34" charset="-122"/>
                <a:ea typeface="微软雅黑" pitchFamily="34" charset="-122"/>
              </a:endParaRPr>
            </a:p>
            <a:p>
              <a:pPr algn="ctr"/>
              <a:r>
                <a:rPr lang="zh-CN" altLang="en-US" sz="1800" dirty="0" smtClean="0">
                  <a:solidFill>
                    <a:schemeClr val="bg1"/>
                  </a:solidFill>
                  <a:latin typeface="微软雅黑" pitchFamily="34" charset="-122"/>
                  <a:ea typeface="微软雅黑" pitchFamily="34" charset="-122"/>
                </a:rPr>
                <a:t>和建模</a:t>
              </a:r>
              <a:endParaRPr lang="zh-CN" altLang="en-US" sz="1800" dirty="0">
                <a:solidFill>
                  <a:schemeClr val="bg1"/>
                </a:solidFill>
                <a:latin typeface="微软雅黑" pitchFamily="34" charset="-122"/>
                <a:ea typeface="微软雅黑" pitchFamily="34" charset="-122"/>
              </a:endParaRPr>
            </a:p>
          </p:txBody>
        </p:sp>
      </p:grpSp>
      <p:grpSp>
        <p:nvGrpSpPr>
          <p:cNvPr id="11" name="组合 10"/>
          <p:cNvGrpSpPr/>
          <p:nvPr/>
        </p:nvGrpSpPr>
        <p:grpSpPr>
          <a:xfrm>
            <a:off x="5192922" y="1400238"/>
            <a:ext cx="1800493" cy="1656184"/>
            <a:chOff x="6678087" y="1638965"/>
            <a:chExt cx="1800493" cy="1656184"/>
          </a:xfrm>
        </p:grpSpPr>
        <p:grpSp>
          <p:nvGrpSpPr>
            <p:cNvPr id="30" name="组合 29"/>
            <p:cNvGrpSpPr/>
            <p:nvPr/>
          </p:nvGrpSpPr>
          <p:grpSpPr>
            <a:xfrm>
              <a:off x="6750242" y="1638965"/>
              <a:ext cx="1656184" cy="1656184"/>
              <a:chOff x="1259632" y="1419622"/>
              <a:chExt cx="2016224" cy="2016224"/>
            </a:xfrm>
          </p:grpSpPr>
          <p:sp>
            <p:nvSpPr>
              <p:cNvPr id="32" name="椭圆 31"/>
              <p:cNvSpPr/>
              <p:nvPr/>
            </p:nvSpPr>
            <p:spPr>
              <a:xfrm>
                <a:off x="1403648" y="1563638"/>
                <a:ext cx="1728192" cy="172819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259632" y="1419622"/>
                <a:ext cx="2016224" cy="201622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TextBox 53"/>
            <p:cNvSpPr txBox="1"/>
            <p:nvPr/>
          </p:nvSpPr>
          <p:spPr>
            <a:xfrm>
              <a:off x="6678087" y="1996442"/>
              <a:ext cx="1800493" cy="923330"/>
            </a:xfrm>
            <a:prstGeom prst="rect">
              <a:avLst/>
            </a:prstGeom>
            <a:noFill/>
          </p:spPr>
          <p:txBody>
            <a:bodyPr wrap="none" rtlCol="0">
              <a:spAutoFit/>
            </a:bodyPr>
            <a:lstStyle/>
            <a:p>
              <a:pPr algn="ctr"/>
              <a:r>
                <a:rPr lang="en-US" altLang="zh-CN" sz="1800" dirty="0" smtClean="0">
                  <a:solidFill>
                    <a:schemeClr val="bg1"/>
                  </a:solidFill>
                  <a:latin typeface="微软雅黑" pitchFamily="34" charset="-122"/>
                  <a:ea typeface="微软雅黑" pitchFamily="34" charset="-122"/>
                </a:rPr>
                <a:t>Part</a:t>
              </a:r>
              <a:r>
                <a:rPr lang="zh-CN" altLang="en-US" sz="1800" dirty="0" smtClean="0">
                  <a:solidFill>
                    <a:schemeClr val="bg1"/>
                  </a:solidFill>
                  <a:latin typeface="微软雅黑" pitchFamily="34" charset="-122"/>
                  <a:ea typeface="微软雅黑" pitchFamily="34" charset="-122"/>
                </a:rPr>
                <a:t> </a:t>
              </a:r>
              <a:r>
                <a:rPr lang="en-US" altLang="zh-CN" sz="1800" dirty="0" smtClean="0">
                  <a:solidFill>
                    <a:schemeClr val="bg1"/>
                  </a:solidFill>
                  <a:latin typeface="微软雅黑" pitchFamily="34" charset="-122"/>
                  <a:ea typeface="微软雅黑" pitchFamily="34" charset="-122"/>
                </a:rPr>
                <a:t>3</a:t>
              </a:r>
            </a:p>
            <a:p>
              <a:pPr algn="ctr"/>
              <a:r>
                <a:rPr lang="zh-CN" altLang="en-US" sz="1800" dirty="0" smtClean="0">
                  <a:solidFill>
                    <a:schemeClr val="bg1"/>
                  </a:solidFill>
                  <a:latin typeface="微软雅黑" pitchFamily="34" charset="-122"/>
                  <a:ea typeface="微软雅黑" pitchFamily="34" charset="-122"/>
                </a:rPr>
                <a:t>需求</a:t>
              </a:r>
              <a:r>
                <a:rPr lang="zh-CN" altLang="en-US" sz="1800" dirty="0">
                  <a:solidFill>
                    <a:schemeClr val="bg1"/>
                  </a:solidFill>
                  <a:latin typeface="微软雅黑" pitchFamily="34" charset="-122"/>
                  <a:ea typeface="微软雅黑" pitchFamily="34" charset="-122"/>
                </a:rPr>
                <a:t>规格</a:t>
              </a:r>
              <a:r>
                <a:rPr lang="zh-CN" altLang="en-US" sz="1800" dirty="0" smtClean="0">
                  <a:solidFill>
                    <a:schemeClr val="bg1"/>
                  </a:solidFill>
                  <a:latin typeface="微软雅黑" pitchFamily="34" charset="-122"/>
                  <a:ea typeface="微软雅黑" pitchFamily="34" charset="-122"/>
                </a:rPr>
                <a:t>说明书</a:t>
              </a:r>
              <a:endParaRPr lang="en-US" altLang="zh-CN" sz="1800" dirty="0" smtClean="0">
                <a:solidFill>
                  <a:schemeClr val="bg1"/>
                </a:solidFill>
                <a:latin typeface="微软雅黑" pitchFamily="34" charset="-122"/>
                <a:ea typeface="微软雅黑" pitchFamily="34" charset="-122"/>
              </a:endParaRPr>
            </a:p>
            <a:p>
              <a:pPr algn="ctr"/>
              <a:r>
                <a:rPr lang="zh-CN" altLang="en-US" sz="1800" dirty="0" smtClean="0">
                  <a:solidFill>
                    <a:schemeClr val="bg1"/>
                  </a:solidFill>
                  <a:latin typeface="微软雅黑" pitchFamily="34" charset="-122"/>
                  <a:ea typeface="微软雅黑" pitchFamily="34" charset="-122"/>
                </a:rPr>
                <a:t>内容</a:t>
              </a:r>
              <a:r>
                <a:rPr lang="zh-CN" altLang="en-US" sz="1800" dirty="0">
                  <a:solidFill>
                    <a:schemeClr val="bg1"/>
                  </a:solidFill>
                  <a:latin typeface="微软雅黑" pitchFamily="34" charset="-122"/>
                  <a:ea typeface="微软雅黑" pitchFamily="34" charset="-122"/>
                </a:rPr>
                <a:t>介绍</a:t>
              </a:r>
            </a:p>
          </p:txBody>
        </p:sp>
      </p:grpSp>
      <p:grpSp>
        <p:nvGrpSpPr>
          <p:cNvPr id="2" name="组合 1"/>
          <p:cNvGrpSpPr/>
          <p:nvPr/>
        </p:nvGrpSpPr>
        <p:grpSpPr>
          <a:xfrm>
            <a:off x="1" y="13301"/>
            <a:ext cx="9144000" cy="1376136"/>
            <a:chOff x="1" y="13301"/>
            <a:chExt cx="9144000" cy="1376136"/>
          </a:xfrm>
        </p:grpSpPr>
        <p:sp>
          <p:nvSpPr>
            <p:cNvPr id="22" name="文本框 2"/>
            <p:cNvSpPr txBox="1"/>
            <p:nvPr/>
          </p:nvSpPr>
          <p:spPr>
            <a:xfrm>
              <a:off x="3817306" y="221330"/>
              <a:ext cx="1509389" cy="830997"/>
            </a:xfrm>
            <a:prstGeom prst="rect">
              <a:avLst/>
            </a:prstGeom>
            <a:noFill/>
          </p:spPr>
          <p:txBody>
            <a:bodyPr wrap="non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目录 </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gn="ctr"/>
              <a:r>
                <a:rPr lang="en-US" altLang="zh-CN" sz="2400" dirty="0" smtClean="0">
                  <a:solidFill>
                    <a:schemeClr val="bg1"/>
                  </a:solidFill>
                  <a:latin typeface="微软雅黑" panose="020B0503020204020204" pitchFamily="34" charset="-122"/>
                  <a:ea typeface="微软雅黑" panose="020B0503020204020204" pitchFamily="34" charset="-122"/>
                </a:rPr>
                <a:t>Contents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 y="13301"/>
              <a:ext cx="9144000" cy="1376136"/>
              <a:chOff x="1" y="0"/>
              <a:chExt cx="9144000" cy="1460795"/>
            </a:xfrm>
          </p:grpSpPr>
          <p:sp>
            <p:nvSpPr>
              <p:cNvPr id="21" name="五边形 20"/>
              <p:cNvSpPr/>
              <p:nvPr/>
            </p:nvSpPr>
            <p:spPr>
              <a:xfrm rot="5400000">
                <a:off x="3917294" y="-3917293"/>
                <a:ext cx="1309413" cy="9144000"/>
              </a:xfrm>
              <a:prstGeom prst="homePlat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sz="1800" dirty="0"/>
              </a:p>
            </p:txBody>
          </p:sp>
          <p:sp>
            <p:nvSpPr>
              <p:cNvPr id="57" name="五边形 56"/>
              <p:cNvSpPr/>
              <p:nvPr/>
            </p:nvSpPr>
            <p:spPr>
              <a:xfrm rot="5400000">
                <a:off x="3917294" y="-3765911"/>
                <a:ext cx="1309413" cy="9144000"/>
              </a:xfrm>
              <a:custGeom>
                <a:avLst/>
                <a:gdLst/>
                <a:ahLst/>
                <a:cxnLst/>
                <a:rect l="l" t="t" r="r" b="b"/>
                <a:pathLst>
                  <a:path w="1309413" h="9144000">
                    <a:moveTo>
                      <a:pt x="0" y="21567"/>
                    </a:moveTo>
                    <a:lnTo>
                      <a:pt x="0" y="0"/>
                    </a:lnTo>
                    <a:lnTo>
                      <a:pt x="654707" y="0"/>
                    </a:lnTo>
                    <a:lnTo>
                      <a:pt x="1309413" y="4572000"/>
                    </a:lnTo>
                    <a:lnTo>
                      <a:pt x="654707" y="9144000"/>
                    </a:lnTo>
                    <a:lnTo>
                      <a:pt x="492222" y="9144000"/>
                    </a:lnTo>
                    <a:lnTo>
                      <a:pt x="1143840" y="4593567"/>
                    </a:lnTo>
                    <a:lnTo>
                      <a:pt x="489134" y="21567"/>
                    </a:lnTo>
                    <a:close/>
                  </a:path>
                </a:pathLst>
              </a:custGeom>
              <a:solidFill>
                <a:schemeClr val="tx1">
                  <a:lumMod val="50000"/>
                  <a:lumOff val="5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sz="1800" dirty="0"/>
              </a:p>
            </p:txBody>
          </p:sp>
        </p:grpSp>
      </p:grpSp>
      <p:grpSp>
        <p:nvGrpSpPr>
          <p:cNvPr id="35" name="组合 10"/>
          <p:cNvGrpSpPr/>
          <p:nvPr/>
        </p:nvGrpSpPr>
        <p:grpSpPr>
          <a:xfrm>
            <a:off x="1907705" y="3363269"/>
            <a:ext cx="1656184" cy="1656184"/>
            <a:chOff x="6750242" y="1638965"/>
            <a:chExt cx="1656184" cy="1656184"/>
          </a:xfrm>
        </p:grpSpPr>
        <p:grpSp>
          <p:nvGrpSpPr>
            <p:cNvPr id="36" name="组合 29"/>
            <p:cNvGrpSpPr/>
            <p:nvPr/>
          </p:nvGrpSpPr>
          <p:grpSpPr>
            <a:xfrm>
              <a:off x="6750242" y="1638965"/>
              <a:ext cx="1656184" cy="1656184"/>
              <a:chOff x="1259632" y="1419622"/>
              <a:chExt cx="2016224" cy="2016224"/>
            </a:xfrm>
          </p:grpSpPr>
          <p:sp>
            <p:nvSpPr>
              <p:cNvPr id="39" name="椭圆 38"/>
              <p:cNvSpPr/>
              <p:nvPr/>
            </p:nvSpPr>
            <p:spPr>
              <a:xfrm>
                <a:off x="1403648" y="1563638"/>
                <a:ext cx="1728192" cy="172819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59632" y="1419622"/>
                <a:ext cx="2016224" cy="201622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53"/>
            <p:cNvSpPr txBox="1"/>
            <p:nvPr/>
          </p:nvSpPr>
          <p:spPr>
            <a:xfrm>
              <a:off x="7011347" y="2001735"/>
              <a:ext cx="1107996" cy="923330"/>
            </a:xfrm>
            <a:prstGeom prst="rect">
              <a:avLst/>
            </a:prstGeom>
            <a:noFill/>
          </p:spPr>
          <p:txBody>
            <a:bodyPr wrap="none" rtlCol="0">
              <a:spAutoFit/>
            </a:bodyPr>
            <a:lstStyle/>
            <a:p>
              <a:pPr algn="ctr"/>
              <a:r>
                <a:rPr lang="en-US" altLang="zh-CN" sz="1800" dirty="0" smtClean="0">
                  <a:solidFill>
                    <a:schemeClr val="bg1"/>
                  </a:solidFill>
                  <a:latin typeface="微软雅黑" pitchFamily="34" charset="-122"/>
                  <a:ea typeface="微软雅黑" pitchFamily="34" charset="-122"/>
                </a:rPr>
                <a:t>Part</a:t>
              </a:r>
              <a:r>
                <a:rPr lang="zh-CN" altLang="en-US" sz="1800" dirty="0" smtClean="0">
                  <a:solidFill>
                    <a:schemeClr val="bg1"/>
                  </a:solidFill>
                  <a:latin typeface="微软雅黑" pitchFamily="34" charset="-122"/>
                  <a:ea typeface="微软雅黑" pitchFamily="34" charset="-122"/>
                </a:rPr>
                <a:t> </a:t>
              </a:r>
              <a:r>
                <a:rPr lang="en-US" altLang="zh-CN" sz="1800" dirty="0">
                  <a:solidFill>
                    <a:schemeClr val="bg1"/>
                  </a:solidFill>
                  <a:latin typeface="微软雅黑" pitchFamily="34" charset="-122"/>
                  <a:ea typeface="微软雅黑" pitchFamily="34" charset="-122"/>
                </a:rPr>
                <a:t>4</a:t>
              </a:r>
              <a:endParaRPr lang="en-US" altLang="zh-CN" sz="1800" dirty="0" smtClean="0">
                <a:solidFill>
                  <a:schemeClr val="bg1"/>
                </a:solidFill>
                <a:latin typeface="微软雅黑" pitchFamily="34" charset="-122"/>
                <a:ea typeface="微软雅黑" pitchFamily="34" charset="-122"/>
              </a:endParaRPr>
            </a:p>
            <a:p>
              <a:pPr algn="ctr"/>
              <a:r>
                <a:rPr lang="zh-CN" altLang="en-US" sz="1800" dirty="0">
                  <a:solidFill>
                    <a:schemeClr val="bg1"/>
                  </a:solidFill>
                  <a:latin typeface="微软雅黑" pitchFamily="34" charset="-122"/>
                  <a:ea typeface="微软雅黑" pitchFamily="34" charset="-122"/>
                </a:rPr>
                <a:t>软件</a:t>
              </a:r>
              <a:r>
                <a:rPr lang="zh-CN" altLang="en-US" sz="1800" dirty="0" smtClean="0">
                  <a:solidFill>
                    <a:schemeClr val="bg1"/>
                  </a:solidFill>
                  <a:latin typeface="微软雅黑" pitchFamily="34" charset="-122"/>
                  <a:ea typeface="微软雅黑" pitchFamily="34" charset="-122"/>
                </a:rPr>
                <a:t>设计</a:t>
              </a:r>
              <a:endParaRPr lang="en-US" altLang="zh-CN" sz="1800" dirty="0" smtClean="0">
                <a:solidFill>
                  <a:schemeClr val="bg1"/>
                </a:solidFill>
                <a:latin typeface="微软雅黑" pitchFamily="34" charset="-122"/>
                <a:ea typeface="微软雅黑" pitchFamily="34" charset="-122"/>
              </a:endParaRPr>
            </a:p>
            <a:p>
              <a:pPr algn="ctr"/>
              <a:r>
                <a:rPr lang="zh-CN" altLang="en-US" sz="1800" dirty="0" smtClean="0">
                  <a:solidFill>
                    <a:schemeClr val="bg1"/>
                  </a:solidFill>
                  <a:latin typeface="微软雅黑" pitchFamily="34" charset="-122"/>
                  <a:ea typeface="微软雅黑" pitchFamily="34" charset="-122"/>
                </a:rPr>
                <a:t>和</a:t>
              </a:r>
              <a:r>
                <a:rPr lang="zh-CN" altLang="en-US" sz="1800" dirty="0">
                  <a:solidFill>
                    <a:schemeClr val="bg1"/>
                  </a:solidFill>
                  <a:latin typeface="微软雅黑" pitchFamily="34" charset="-122"/>
                  <a:ea typeface="微软雅黑" pitchFamily="34" charset="-122"/>
                </a:rPr>
                <a:t>建模</a:t>
              </a:r>
            </a:p>
          </p:txBody>
        </p:sp>
      </p:grpSp>
      <p:grpSp>
        <p:nvGrpSpPr>
          <p:cNvPr id="42" name="组合 10"/>
          <p:cNvGrpSpPr/>
          <p:nvPr/>
        </p:nvGrpSpPr>
        <p:grpSpPr>
          <a:xfrm>
            <a:off x="4211961" y="3363267"/>
            <a:ext cx="1656184" cy="1656184"/>
            <a:chOff x="6750242" y="1638965"/>
            <a:chExt cx="1656184" cy="1656184"/>
          </a:xfrm>
        </p:grpSpPr>
        <p:grpSp>
          <p:nvGrpSpPr>
            <p:cNvPr id="43" name="组合 29"/>
            <p:cNvGrpSpPr/>
            <p:nvPr/>
          </p:nvGrpSpPr>
          <p:grpSpPr>
            <a:xfrm>
              <a:off x="6750242" y="1638965"/>
              <a:ext cx="1656184" cy="1656184"/>
              <a:chOff x="1259632" y="1419622"/>
              <a:chExt cx="2016224" cy="2016224"/>
            </a:xfrm>
          </p:grpSpPr>
          <p:sp>
            <p:nvSpPr>
              <p:cNvPr id="45" name="椭圆 44"/>
              <p:cNvSpPr/>
              <p:nvPr/>
            </p:nvSpPr>
            <p:spPr>
              <a:xfrm>
                <a:off x="1403648" y="1563638"/>
                <a:ext cx="1728192" cy="172819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259632" y="1419622"/>
                <a:ext cx="2016224" cy="201622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extBox 53"/>
            <p:cNvSpPr txBox="1"/>
            <p:nvPr/>
          </p:nvSpPr>
          <p:spPr>
            <a:xfrm>
              <a:off x="7024336" y="2001737"/>
              <a:ext cx="1107996" cy="923330"/>
            </a:xfrm>
            <a:prstGeom prst="rect">
              <a:avLst/>
            </a:prstGeom>
            <a:noFill/>
          </p:spPr>
          <p:txBody>
            <a:bodyPr wrap="none" rtlCol="0">
              <a:spAutoFit/>
            </a:bodyPr>
            <a:lstStyle/>
            <a:p>
              <a:pPr algn="ctr"/>
              <a:r>
                <a:rPr lang="en-US" altLang="zh-CN" sz="1800" dirty="0" smtClean="0">
                  <a:solidFill>
                    <a:schemeClr val="bg1"/>
                  </a:solidFill>
                  <a:latin typeface="微软雅黑" pitchFamily="34" charset="-122"/>
                  <a:ea typeface="微软雅黑" pitchFamily="34" charset="-122"/>
                </a:rPr>
                <a:t>Part</a:t>
              </a:r>
              <a:r>
                <a:rPr lang="zh-CN" altLang="en-US" sz="1800" dirty="0" smtClean="0">
                  <a:solidFill>
                    <a:schemeClr val="bg1"/>
                  </a:solidFill>
                  <a:latin typeface="微软雅黑" pitchFamily="34" charset="-122"/>
                  <a:ea typeface="微软雅黑" pitchFamily="34" charset="-122"/>
                </a:rPr>
                <a:t> </a:t>
              </a:r>
              <a:r>
                <a:rPr lang="en-US" altLang="zh-CN" sz="1800" dirty="0">
                  <a:solidFill>
                    <a:schemeClr val="bg1"/>
                  </a:solidFill>
                  <a:latin typeface="微软雅黑" pitchFamily="34" charset="-122"/>
                  <a:ea typeface="微软雅黑" pitchFamily="34" charset="-122"/>
                </a:rPr>
                <a:t>5</a:t>
              </a:r>
              <a:endParaRPr lang="en-US" altLang="zh-CN" sz="1800" dirty="0" smtClean="0">
                <a:solidFill>
                  <a:schemeClr val="bg1"/>
                </a:solidFill>
                <a:latin typeface="微软雅黑" pitchFamily="34" charset="-122"/>
                <a:ea typeface="微软雅黑" pitchFamily="34" charset="-122"/>
              </a:endParaRPr>
            </a:p>
            <a:p>
              <a:pPr algn="ctr"/>
              <a:r>
                <a:rPr lang="zh-CN" altLang="en-US" sz="1800" dirty="0" smtClean="0">
                  <a:solidFill>
                    <a:schemeClr val="bg1"/>
                  </a:solidFill>
                  <a:latin typeface="微软雅黑" pitchFamily="34" charset="-122"/>
                  <a:ea typeface="微软雅黑" pitchFamily="34" charset="-122"/>
                </a:rPr>
                <a:t>设计文档</a:t>
              </a:r>
              <a:endParaRPr lang="en-US" altLang="zh-CN" sz="1800" dirty="0" smtClean="0">
                <a:solidFill>
                  <a:schemeClr val="bg1"/>
                </a:solidFill>
                <a:latin typeface="微软雅黑" pitchFamily="34" charset="-122"/>
                <a:ea typeface="微软雅黑" pitchFamily="34" charset="-122"/>
              </a:endParaRPr>
            </a:p>
            <a:p>
              <a:pPr algn="ctr"/>
              <a:r>
                <a:rPr lang="zh-CN" altLang="en-US" sz="1800" dirty="0" smtClean="0">
                  <a:solidFill>
                    <a:schemeClr val="bg1"/>
                  </a:solidFill>
                  <a:latin typeface="微软雅黑" pitchFamily="34" charset="-122"/>
                  <a:ea typeface="微软雅黑" pitchFamily="34" charset="-122"/>
                </a:rPr>
                <a:t>内容</a:t>
              </a:r>
              <a:r>
                <a:rPr lang="zh-CN" altLang="en-US" sz="1800" dirty="0">
                  <a:solidFill>
                    <a:schemeClr val="bg1"/>
                  </a:solidFill>
                  <a:latin typeface="微软雅黑" pitchFamily="34" charset="-122"/>
                  <a:ea typeface="微软雅黑" pitchFamily="34" charset="-122"/>
                </a:rPr>
                <a:t>介绍</a:t>
              </a:r>
            </a:p>
          </p:txBody>
        </p:sp>
      </p:grpSp>
      <p:grpSp>
        <p:nvGrpSpPr>
          <p:cNvPr id="47" name="组合 10"/>
          <p:cNvGrpSpPr/>
          <p:nvPr/>
        </p:nvGrpSpPr>
        <p:grpSpPr>
          <a:xfrm>
            <a:off x="6516217" y="3359614"/>
            <a:ext cx="1656184" cy="1656184"/>
            <a:chOff x="6750242" y="1638965"/>
            <a:chExt cx="1656184" cy="1656184"/>
          </a:xfrm>
        </p:grpSpPr>
        <p:grpSp>
          <p:nvGrpSpPr>
            <p:cNvPr id="48" name="组合 29"/>
            <p:cNvGrpSpPr/>
            <p:nvPr/>
          </p:nvGrpSpPr>
          <p:grpSpPr>
            <a:xfrm>
              <a:off x="6750242" y="1638965"/>
              <a:ext cx="1656184" cy="1656184"/>
              <a:chOff x="1259632" y="1419622"/>
              <a:chExt cx="2016224" cy="2016224"/>
            </a:xfrm>
          </p:grpSpPr>
          <p:sp>
            <p:nvSpPr>
              <p:cNvPr id="55" name="椭圆 54"/>
              <p:cNvSpPr/>
              <p:nvPr/>
            </p:nvSpPr>
            <p:spPr>
              <a:xfrm>
                <a:off x="1403648" y="1563638"/>
                <a:ext cx="1728192" cy="172819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259632" y="1419622"/>
                <a:ext cx="2016224" cy="201622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53"/>
            <p:cNvSpPr txBox="1"/>
            <p:nvPr/>
          </p:nvSpPr>
          <p:spPr>
            <a:xfrm>
              <a:off x="6793503" y="2143889"/>
              <a:ext cx="1569661" cy="646331"/>
            </a:xfrm>
            <a:prstGeom prst="rect">
              <a:avLst/>
            </a:prstGeom>
            <a:noFill/>
          </p:spPr>
          <p:txBody>
            <a:bodyPr wrap="none" rtlCol="0">
              <a:spAutoFit/>
            </a:bodyPr>
            <a:lstStyle/>
            <a:p>
              <a:pPr algn="ctr"/>
              <a:r>
                <a:rPr lang="en-US" altLang="zh-CN" sz="1800" dirty="0" smtClean="0">
                  <a:solidFill>
                    <a:schemeClr val="bg1"/>
                  </a:solidFill>
                  <a:latin typeface="微软雅黑" pitchFamily="34" charset="-122"/>
                  <a:ea typeface="微软雅黑" pitchFamily="34" charset="-122"/>
                </a:rPr>
                <a:t>Part</a:t>
              </a:r>
              <a:r>
                <a:rPr lang="zh-CN" altLang="en-US" sz="1800" dirty="0" smtClean="0">
                  <a:solidFill>
                    <a:schemeClr val="bg1"/>
                  </a:solidFill>
                  <a:latin typeface="微软雅黑" pitchFamily="34" charset="-122"/>
                  <a:ea typeface="微软雅黑" pitchFamily="34" charset="-122"/>
                </a:rPr>
                <a:t> </a:t>
              </a:r>
              <a:r>
                <a:rPr lang="en-US" altLang="zh-CN" sz="1800" dirty="0">
                  <a:solidFill>
                    <a:schemeClr val="bg1"/>
                  </a:solidFill>
                  <a:latin typeface="微软雅黑" pitchFamily="34" charset="-122"/>
                  <a:ea typeface="微软雅黑" pitchFamily="34" charset="-122"/>
                </a:rPr>
                <a:t>6</a:t>
              </a:r>
              <a:endParaRPr lang="en-US" altLang="zh-CN" sz="1800" dirty="0" smtClean="0">
                <a:solidFill>
                  <a:schemeClr val="bg1"/>
                </a:solidFill>
                <a:latin typeface="微软雅黑" pitchFamily="34" charset="-122"/>
                <a:ea typeface="微软雅黑" pitchFamily="34" charset="-122"/>
              </a:endParaRPr>
            </a:p>
            <a:p>
              <a:pPr algn="ctr"/>
              <a:r>
                <a:rPr lang="zh-CN" altLang="en-US" sz="1800" dirty="0">
                  <a:solidFill>
                    <a:schemeClr val="bg1"/>
                  </a:solidFill>
                  <a:latin typeface="微软雅黑" pitchFamily="34" charset="-122"/>
                  <a:ea typeface="微软雅黑" pitchFamily="34" charset="-122"/>
                </a:rPr>
                <a:t>软件开发计划</a:t>
              </a:r>
            </a:p>
          </p:txBody>
        </p:sp>
      </p:grpSp>
    </p:spTree>
    <p:extLst>
      <p:ext uri="{BB962C8B-B14F-4D97-AF65-F5344CB8AC3E}">
        <p14:creationId xmlns:p14="http://schemas.microsoft.com/office/powerpoint/2010/main" val="25624100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53" presetClass="entr" presetSubtype="52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anim calcmode="lin" valueType="num">
                                      <p:cBhvr>
                                        <p:cTn id="15" dur="500" fill="hold"/>
                                        <p:tgtEl>
                                          <p:spTgt spid="8"/>
                                        </p:tgtEl>
                                        <p:attrNameLst>
                                          <p:attrName>ppt_x</p:attrName>
                                        </p:attrNameLst>
                                      </p:cBhvr>
                                      <p:tavLst>
                                        <p:tav tm="0">
                                          <p:val>
                                            <p:fltVal val="0.5"/>
                                          </p:val>
                                        </p:tav>
                                        <p:tav tm="100000">
                                          <p:val>
                                            <p:strVal val="#ppt_x"/>
                                          </p:val>
                                        </p:tav>
                                      </p:tavLst>
                                    </p:anim>
                                    <p:anim calcmode="lin" valueType="num">
                                      <p:cBhvr>
                                        <p:cTn id="16" dur="500" fill="hold"/>
                                        <p:tgtEl>
                                          <p:spTgt spid="8"/>
                                        </p:tgtEl>
                                        <p:attrNameLst>
                                          <p:attrName>ppt_y</p:attrName>
                                        </p:attrNameLst>
                                      </p:cBhvr>
                                      <p:tavLst>
                                        <p:tav tm="0">
                                          <p:val>
                                            <p:fltVal val="0.5"/>
                                          </p:val>
                                        </p:tav>
                                        <p:tav tm="100000">
                                          <p:val>
                                            <p:strVal val="#ppt_y"/>
                                          </p:val>
                                        </p:tav>
                                      </p:tavLst>
                                    </p:anim>
                                  </p:childTnLst>
                                </p:cTn>
                              </p:par>
                              <p:par>
                                <p:cTn id="17" presetID="53" presetClass="entr" presetSubtype="528" fill="hold" nodeType="withEffect">
                                  <p:stCondLst>
                                    <p:cond delay="10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anim calcmode="lin" valueType="num">
                                      <p:cBhvr>
                                        <p:cTn id="22" dur="500" fill="hold"/>
                                        <p:tgtEl>
                                          <p:spTgt spid="9"/>
                                        </p:tgtEl>
                                        <p:attrNameLst>
                                          <p:attrName>ppt_x</p:attrName>
                                        </p:attrNameLst>
                                      </p:cBhvr>
                                      <p:tavLst>
                                        <p:tav tm="0">
                                          <p:val>
                                            <p:fltVal val="0.5"/>
                                          </p:val>
                                        </p:tav>
                                        <p:tav tm="100000">
                                          <p:val>
                                            <p:strVal val="#ppt_x"/>
                                          </p:val>
                                        </p:tav>
                                      </p:tavLst>
                                    </p:anim>
                                    <p:anim calcmode="lin" valueType="num">
                                      <p:cBhvr>
                                        <p:cTn id="23" dur="500" fill="hold"/>
                                        <p:tgtEl>
                                          <p:spTgt spid="9"/>
                                        </p:tgtEl>
                                        <p:attrNameLst>
                                          <p:attrName>ppt_y</p:attrName>
                                        </p:attrNameLst>
                                      </p:cBhvr>
                                      <p:tavLst>
                                        <p:tav tm="0">
                                          <p:val>
                                            <p:fltVal val="0.5"/>
                                          </p:val>
                                        </p:tav>
                                        <p:tav tm="100000">
                                          <p:val>
                                            <p:strVal val="#ppt_y"/>
                                          </p:val>
                                        </p:tav>
                                      </p:tavLst>
                                    </p:anim>
                                  </p:childTnLst>
                                </p:cTn>
                              </p:par>
                              <p:par>
                                <p:cTn id="24" presetID="53" presetClass="entr" presetSubtype="528" fill="hold" nodeType="withEffect">
                                  <p:stCondLst>
                                    <p:cond delay="20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fltVal val="0.5"/>
                                          </p:val>
                                        </p:tav>
                                        <p:tav tm="100000">
                                          <p:val>
                                            <p:strVal val="#ppt_x"/>
                                          </p:val>
                                        </p:tav>
                                      </p:tavLst>
                                    </p:anim>
                                    <p:anim calcmode="lin" valueType="num">
                                      <p:cBhvr>
                                        <p:cTn id="30" dur="500" fill="hold"/>
                                        <p:tgtEl>
                                          <p:spTgt spid="11"/>
                                        </p:tgtEl>
                                        <p:attrNameLst>
                                          <p:attrName>ppt_y</p:attrName>
                                        </p:attrNameLst>
                                      </p:cBhvr>
                                      <p:tavLst>
                                        <p:tav tm="0">
                                          <p:val>
                                            <p:fltVal val="0.5"/>
                                          </p:val>
                                        </p:tav>
                                        <p:tav tm="100000">
                                          <p:val>
                                            <p:strVal val="#ppt_y"/>
                                          </p:val>
                                        </p:tav>
                                      </p:tavLst>
                                    </p:anim>
                                  </p:childTnLst>
                                </p:cTn>
                              </p:par>
                              <p:par>
                                <p:cTn id="31" presetID="53" presetClass="entr" presetSubtype="528" fill="hold" nodeType="withEffect">
                                  <p:stCondLst>
                                    <p:cond delay="30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Effect transition="in" filter="fade">
                                      <p:cBhvr>
                                        <p:cTn id="35" dur="500"/>
                                        <p:tgtEl>
                                          <p:spTgt spid="35"/>
                                        </p:tgtEl>
                                      </p:cBhvr>
                                    </p:animEffect>
                                    <p:anim calcmode="lin" valueType="num">
                                      <p:cBhvr>
                                        <p:cTn id="36" dur="500" fill="hold"/>
                                        <p:tgtEl>
                                          <p:spTgt spid="35"/>
                                        </p:tgtEl>
                                        <p:attrNameLst>
                                          <p:attrName>ppt_x</p:attrName>
                                        </p:attrNameLst>
                                      </p:cBhvr>
                                      <p:tavLst>
                                        <p:tav tm="0">
                                          <p:val>
                                            <p:fltVal val="0.5"/>
                                          </p:val>
                                        </p:tav>
                                        <p:tav tm="100000">
                                          <p:val>
                                            <p:strVal val="#ppt_x"/>
                                          </p:val>
                                        </p:tav>
                                      </p:tavLst>
                                    </p:anim>
                                    <p:anim calcmode="lin" valueType="num">
                                      <p:cBhvr>
                                        <p:cTn id="37" dur="500" fill="hold"/>
                                        <p:tgtEl>
                                          <p:spTgt spid="35"/>
                                        </p:tgtEl>
                                        <p:attrNameLst>
                                          <p:attrName>ppt_y</p:attrName>
                                        </p:attrNameLst>
                                      </p:cBhvr>
                                      <p:tavLst>
                                        <p:tav tm="0">
                                          <p:val>
                                            <p:fltVal val="0.5"/>
                                          </p:val>
                                        </p:tav>
                                        <p:tav tm="100000">
                                          <p:val>
                                            <p:strVal val="#ppt_y"/>
                                          </p:val>
                                        </p:tav>
                                      </p:tavLst>
                                    </p:anim>
                                  </p:childTnLst>
                                </p:cTn>
                              </p:par>
                              <p:par>
                                <p:cTn id="38" presetID="53" presetClass="entr" presetSubtype="528" fill="hold" nodeType="withEffect">
                                  <p:stCondLst>
                                    <p:cond delay="40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ppt_w</p:attrName>
                                        </p:attrNameLst>
                                      </p:cBhvr>
                                      <p:tavLst>
                                        <p:tav tm="0">
                                          <p:val>
                                            <p:fltVal val="0"/>
                                          </p:val>
                                        </p:tav>
                                        <p:tav tm="100000">
                                          <p:val>
                                            <p:strVal val="#ppt_w"/>
                                          </p:val>
                                        </p:tav>
                                      </p:tavLst>
                                    </p:anim>
                                    <p:anim calcmode="lin" valueType="num">
                                      <p:cBhvr>
                                        <p:cTn id="41" dur="500" fill="hold"/>
                                        <p:tgtEl>
                                          <p:spTgt spid="42"/>
                                        </p:tgtEl>
                                        <p:attrNameLst>
                                          <p:attrName>ppt_h</p:attrName>
                                        </p:attrNameLst>
                                      </p:cBhvr>
                                      <p:tavLst>
                                        <p:tav tm="0">
                                          <p:val>
                                            <p:fltVal val="0"/>
                                          </p:val>
                                        </p:tav>
                                        <p:tav tm="100000">
                                          <p:val>
                                            <p:strVal val="#ppt_h"/>
                                          </p:val>
                                        </p:tav>
                                      </p:tavLst>
                                    </p:anim>
                                    <p:animEffect transition="in" filter="fade">
                                      <p:cBhvr>
                                        <p:cTn id="42" dur="500"/>
                                        <p:tgtEl>
                                          <p:spTgt spid="42"/>
                                        </p:tgtEl>
                                      </p:cBhvr>
                                    </p:animEffect>
                                    <p:anim calcmode="lin" valueType="num">
                                      <p:cBhvr>
                                        <p:cTn id="43" dur="500" fill="hold"/>
                                        <p:tgtEl>
                                          <p:spTgt spid="42"/>
                                        </p:tgtEl>
                                        <p:attrNameLst>
                                          <p:attrName>ppt_x</p:attrName>
                                        </p:attrNameLst>
                                      </p:cBhvr>
                                      <p:tavLst>
                                        <p:tav tm="0">
                                          <p:val>
                                            <p:fltVal val="0.5"/>
                                          </p:val>
                                        </p:tav>
                                        <p:tav tm="100000">
                                          <p:val>
                                            <p:strVal val="#ppt_x"/>
                                          </p:val>
                                        </p:tav>
                                      </p:tavLst>
                                    </p:anim>
                                    <p:anim calcmode="lin" valueType="num">
                                      <p:cBhvr>
                                        <p:cTn id="44" dur="500" fill="hold"/>
                                        <p:tgtEl>
                                          <p:spTgt spid="42"/>
                                        </p:tgtEl>
                                        <p:attrNameLst>
                                          <p:attrName>ppt_y</p:attrName>
                                        </p:attrNameLst>
                                      </p:cBhvr>
                                      <p:tavLst>
                                        <p:tav tm="0">
                                          <p:val>
                                            <p:fltVal val="0.5"/>
                                          </p:val>
                                        </p:tav>
                                        <p:tav tm="100000">
                                          <p:val>
                                            <p:strVal val="#ppt_y"/>
                                          </p:val>
                                        </p:tav>
                                      </p:tavLst>
                                    </p:anim>
                                  </p:childTnLst>
                                </p:cTn>
                              </p:par>
                              <p:par>
                                <p:cTn id="45" presetID="53" presetClass="entr" presetSubtype="528" fill="hold" nodeType="withEffect">
                                  <p:stCondLst>
                                    <p:cond delay="500"/>
                                  </p:stCondLst>
                                  <p:childTnLst>
                                    <p:set>
                                      <p:cBhvr>
                                        <p:cTn id="46" dur="1" fill="hold">
                                          <p:stCondLst>
                                            <p:cond delay="0"/>
                                          </p:stCondLst>
                                        </p:cTn>
                                        <p:tgtEl>
                                          <p:spTgt spid="47"/>
                                        </p:tgtEl>
                                        <p:attrNameLst>
                                          <p:attrName>style.visibility</p:attrName>
                                        </p:attrNameLst>
                                      </p:cBhvr>
                                      <p:to>
                                        <p:strVal val="visible"/>
                                      </p:to>
                                    </p:set>
                                    <p:anim calcmode="lin" valueType="num">
                                      <p:cBhvr>
                                        <p:cTn id="47" dur="500" fill="hold"/>
                                        <p:tgtEl>
                                          <p:spTgt spid="47"/>
                                        </p:tgtEl>
                                        <p:attrNameLst>
                                          <p:attrName>ppt_w</p:attrName>
                                        </p:attrNameLst>
                                      </p:cBhvr>
                                      <p:tavLst>
                                        <p:tav tm="0">
                                          <p:val>
                                            <p:fltVal val="0"/>
                                          </p:val>
                                        </p:tav>
                                        <p:tav tm="100000">
                                          <p:val>
                                            <p:strVal val="#ppt_w"/>
                                          </p:val>
                                        </p:tav>
                                      </p:tavLst>
                                    </p:anim>
                                    <p:anim calcmode="lin" valueType="num">
                                      <p:cBhvr>
                                        <p:cTn id="48" dur="500" fill="hold"/>
                                        <p:tgtEl>
                                          <p:spTgt spid="47"/>
                                        </p:tgtEl>
                                        <p:attrNameLst>
                                          <p:attrName>ppt_h</p:attrName>
                                        </p:attrNameLst>
                                      </p:cBhvr>
                                      <p:tavLst>
                                        <p:tav tm="0">
                                          <p:val>
                                            <p:fltVal val="0"/>
                                          </p:val>
                                        </p:tav>
                                        <p:tav tm="100000">
                                          <p:val>
                                            <p:strVal val="#ppt_h"/>
                                          </p:val>
                                        </p:tav>
                                      </p:tavLst>
                                    </p:anim>
                                    <p:animEffect transition="in" filter="fade">
                                      <p:cBhvr>
                                        <p:cTn id="49" dur="500"/>
                                        <p:tgtEl>
                                          <p:spTgt spid="47"/>
                                        </p:tgtEl>
                                      </p:cBhvr>
                                    </p:animEffect>
                                    <p:anim calcmode="lin" valueType="num">
                                      <p:cBhvr>
                                        <p:cTn id="50" dur="500" fill="hold"/>
                                        <p:tgtEl>
                                          <p:spTgt spid="47"/>
                                        </p:tgtEl>
                                        <p:attrNameLst>
                                          <p:attrName>ppt_x</p:attrName>
                                        </p:attrNameLst>
                                      </p:cBhvr>
                                      <p:tavLst>
                                        <p:tav tm="0">
                                          <p:val>
                                            <p:fltVal val="0.5"/>
                                          </p:val>
                                        </p:tav>
                                        <p:tav tm="100000">
                                          <p:val>
                                            <p:strVal val="#ppt_x"/>
                                          </p:val>
                                        </p:tav>
                                      </p:tavLst>
                                    </p:anim>
                                    <p:anim calcmode="lin" valueType="num">
                                      <p:cBhvr>
                                        <p:cTn id="51" dur="500" fill="hold"/>
                                        <p:tgtEl>
                                          <p:spTgt spid="4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11109" y="320172"/>
            <a:ext cx="4013018" cy="400110"/>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软件设计和</a:t>
            </a:r>
            <a:r>
              <a:rPr lang="zh-CN" altLang="en-US" sz="2000" smtClean="0">
                <a:solidFill>
                  <a:schemeClr val="bg1"/>
                </a:solidFill>
                <a:latin typeface="微软雅黑" pitchFamily="34" charset="-122"/>
                <a:ea typeface="微软雅黑" pitchFamily="34" charset="-122"/>
              </a:rPr>
              <a:t>建模－数据设计</a:t>
            </a:r>
            <a:endParaRPr lang="zh-CN" altLang="en-US" sz="200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rot="11602029">
            <a:off x="-602092" y="795869"/>
            <a:ext cx="1657447" cy="441340"/>
            <a:chOff x="4288595" y="1265857"/>
            <a:chExt cx="3300278" cy="369332"/>
          </a:xfrm>
        </p:grpSpPr>
        <p:grpSp>
          <p:nvGrpSpPr>
            <p:cNvPr id="47" name="组合 46"/>
            <p:cNvGrpSpPr/>
            <p:nvPr/>
          </p:nvGrpSpPr>
          <p:grpSpPr>
            <a:xfrm>
              <a:off x="4288595" y="1265857"/>
              <a:ext cx="518966" cy="369332"/>
              <a:chOff x="3025770" y="1129975"/>
              <a:chExt cx="1200623" cy="1200622"/>
            </a:xfrm>
          </p:grpSpPr>
          <p:sp>
            <p:nvSpPr>
              <p:cNvPr id="65"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7069907" y="1265857"/>
              <a:ext cx="518966" cy="369332"/>
              <a:chOff x="3025770" y="1129975"/>
              <a:chExt cx="1200623" cy="1200622"/>
            </a:xfrm>
          </p:grpSpPr>
          <p:sp>
            <p:nvSpPr>
              <p:cNvPr id="63"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p:cNvPicPr>
            <a:picLocks noChangeAspect="1"/>
          </p:cNvPicPr>
          <p:nvPr/>
        </p:nvPicPr>
        <p:blipFill rotWithShape="1">
          <a:blip r:embed="rId2">
            <a:clrChange>
              <a:clrFrom>
                <a:srgbClr val="666B6E">
                  <a:alpha val="99608"/>
                </a:srgbClr>
              </a:clrFrom>
              <a:clrTo>
                <a:srgbClr val="666B6E">
                  <a:alpha val="0"/>
                </a:srgbClr>
              </a:clrTo>
            </a:clrChange>
            <a:extLst>
              <a:ext uri="{28A0092B-C50C-407E-A947-70E740481C1C}">
                <a14:useLocalDpi xmlns:a14="http://schemas.microsoft.com/office/drawing/2010/main" val="0"/>
              </a:ext>
            </a:extLst>
          </a:blip>
          <a:srcRect t="3584" b="4147"/>
          <a:stretch/>
        </p:blipFill>
        <p:spPr>
          <a:xfrm>
            <a:off x="-222420" y="1083838"/>
            <a:ext cx="10191653" cy="4027961"/>
          </a:xfrm>
          <a:prstGeom prst="rect">
            <a:avLst/>
          </a:prstGeom>
          <a:noFill/>
          <a:ln>
            <a:noFill/>
          </a:ln>
        </p:spPr>
      </p:pic>
      <p:sp>
        <p:nvSpPr>
          <p:cNvPr id="3" name="文本框 2"/>
          <p:cNvSpPr txBox="1"/>
          <p:nvPr/>
        </p:nvSpPr>
        <p:spPr>
          <a:xfrm>
            <a:off x="1233696" y="1009027"/>
            <a:ext cx="5112568" cy="400110"/>
          </a:xfrm>
          <a:prstGeom prst="rect">
            <a:avLst/>
          </a:prstGeom>
          <a:noFill/>
        </p:spPr>
        <p:txBody>
          <a:bodyPr wrap="square" rtlCol="0">
            <a:spAutoFit/>
          </a:bodyPr>
          <a:lstStyle/>
          <a:p>
            <a:r>
              <a:rPr kumimoji="1" lang="zh-CN" altLang="en-US" sz="2000" dirty="0" smtClean="0">
                <a:solidFill>
                  <a:schemeClr val="bg1"/>
                </a:solidFill>
                <a:latin typeface="Microsoft YaHei" charset="-122"/>
                <a:ea typeface="Microsoft YaHei" charset="-122"/>
                <a:cs typeface="Microsoft YaHei" charset="-122"/>
              </a:rPr>
              <a:t>数据库基表结构</a:t>
            </a:r>
            <a:endParaRPr kumimoji="1" lang="zh-CN" altLang="en-US" sz="20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905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strVal val="#ppt_w+.3"/>
                                          </p:val>
                                        </p:tav>
                                        <p:tav tm="100000">
                                          <p:val>
                                            <p:strVal val="#ppt_w"/>
                                          </p:val>
                                        </p:tav>
                                      </p:tavLst>
                                    </p:anim>
                                    <p:anim calcmode="lin" valueType="num">
                                      <p:cBhvr>
                                        <p:cTn id="8" dur="500" fill="hold"/>
                                        <p:tgtEl>
                                          <p:spTgt spid="46"/>
                                        </p:tgtEl>
                                        <p:attrNameLst>
                                          <p:attrName>ppt_h</p:attrName>
                                        </p:attrNameLst>
                                      </p:cBhvr>
                                      <p:tavLst>
                                        <p:tav tm="0">
                                          <p:val>
                                            <p:strVal val="#ppt_h"/>
                                          </p:val>
                                        </p:tav>
                                        <p:tav tm="100000">
                                          <p:val>
                                            <p:strVal val="#ppt_h"/>
                                          </p:val>
                                        </p:tav>
                                      </p:tavLst>
                                    </p:anim>
                                    <p:animEffect transition="in" filter="fade">
                                      <p:cBhvr>
                                        <p:cTn id="9" dur="500"/>
                                        <p:tgtEl>
                                          <p:spTgt spid="46"/>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10" presetClass="entr" presetSubtype="0"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11109" y="320172"/>
            <a:ext cx="4013018" cy="400110"/>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软件设计和</a:t>
            </a:r>
            <a:r>
              <a:rPr lang="zh-CN" altLang="en-US" sz="2000" dirty="0" smtClean="0">
                <a:solidFill>
                  <a:schemeClr val="bg1"/>
                </a:solidFill>
                <a:latin typeface="微软雅黑" pitchFamily="34" charset="-122"/>
                <a:ea typeface="微软雅黑" pitchFamily="34" charset="-122"/>
              </a:rPr>
              <a:t>建模－架构设计</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rot="11602029">
            <a:off x="-961867" y="977097"/>
            <a:ext cx="1657447" cy="441340"/>
            <a:chOff x="4288595" y="1265857"/>
            <a:chExt cx="3300278" cy="369332"/>
          </a:xfrm>
        </p:grpSpPr>
        <p:grpSp>
          <p:nvGrpSpPr>
            <p:cNvPr id="47" name="组合 46"/>
            <p:cNvGrpSpPr/>
            <p:nvPr/>
          </p:nvGrpSpPr>
          <p:grpSpPr>
            <a:xfrm>
              <a:off x="4288595" y="1265857"/>
              <a:ext cx="518966" cy="369332"/>
              <a:chOff x="3025770" y="1129975"/>
              <a:chExt cx="1200623" cy="1200622"/>
            </a:xfrm>
          </p:grpSpPr>
          <p:sp>
            <p:nvSpPr>
              <p:cNvPr id="65"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7069907" y="1265857"/>
              <a:ext cx="518966" cy="369332"/>
              <a:chOff x="3025770" y="1129975"/>
              <a:chExt cx="1200623" cy="1200622"/>
            </a:xfrm>
          </p:grpSpPr>
          <p:sp>
            <p:nvSpPr>
              <p:cNvPr id="63"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文本框 5"/>
          <p:cNvSpPr txBox="1"/>
          <p:nvPr/>
        </p:nvSpPr>
        <p:spPr>
          <a:xfrm>
            <a:off x="984928" y="970970"/>
            <a:ext cx="8159072" cy="3785652"/>
          </a:xfrm>
          <a:prstGeom prst="rect">
            <a:avLst/>
          </a:prstGeom>
          <a:noFill/>
        </p:spPr>
        <p:txBody>
          <a:bodyPr wrap="square" rtlCol="0">
            <a:spAutoFit/>
          </a:bodyPr>
          <a:lstStyle/>
          <a:p>
            <a:r>
              <a:rPr kumimoji="1" lang="zh-CN" altLang="en-US" sz="2400" dirty="0" smtClean="0">
                <a:solidFill>
                  <a:schemeClr val="bg1"/>
                </a:solidFill>
                <a:latin typeface="Microsoft YaHei" charset="-122"/>
                <a:ea typeface="Microsoft YaHei" charset="-122"/>
                <a:cs typeface="Microsoft YaHei" charset="-122"/>
              </a:rPr>
              <a:t>采用</a:t>
            </a:r>
            <a:r>
              <a:rPr kumimoji="1" lang="en-US" altLang="zh-CN" sz="2400" dirty="0" smtClean="0">
                <a:solidFill>
                  <a:srgbClr val="FFFF00"/>
                </a:solidFill>
                <a:latin typeface="Microsoft YaHei" charset="-122"/>
                <a:ea typeface="Microsoft YaHei" charset="-122"/>
                <a:cs typeface="Microsoft YaHei" charset="-122"/>
              </a:rPr>
              <a:t>B/S</a:t>
            </a:r>
            <a:r>
              <a:rPr kumimoji="1" lang="zh-CN" altLang="en-US" sz="2400" dirty="0" smtClean="0">
                <a:solidFill>
                  <a:srgbClr val="FFFF00"/>
                </a:solidFill>
                <a:latin typeface="Microsoft YaHei" charset="-122"/>
                <a:ea typeface="Microsoft YaHei" charset="-122"/>
                <a:cs typeface="Microsoft YaHei" charset="-122"/>
              </a:rPr>
              <a:t>架构</a:t>
            </a:r>
            <a:endParaRPr kumimoji="1" lang="en-US" altLang="zh-CN" sz="2400" dirty="0" smtClean="0">
              <a:solidFill>
                <a:srgbClr val="FFFF00"/>
              </a:solidFill>
              <a:latin typeface="Microsoft YaHei" charset="-122"/>
              <a:ea typeface="Microsoft YaHei" charset="-122"/>
              <a:cs typeface="Microsoft YaHei" charset="-122"/>
            </a:endParaRPr>
          </a:p>
          <a:p>
            <a:endParaRPr kumimoji="1" lang="en-US" altLang="zh-CN" sz="2400" dirty="0">
              <a:solidFill>
                <a:srgbClr val="FFFF00"/>
              </a:solidFill>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solidFill>
                  <a:schemeClr val="bg1"/>
                </a:solidFill>
                <a:latin typeface="Microsoft YaHei" charset="-122"/>
                <a:ea typeface="Microsoft YaHei" charset="-122"/>
                <a:cs typeface="Microsoft YaHei" charset="-122"/>
              </a:rPr>
              <a:t>一</a:t>
            </a:r>
            <a:r>
              <a:rPr kumimoji="1" lang="zh-CN" altLang="en-US" sz="2400" dirty="0">
                <a:solidFill>
                  <a:schemeClr val="bg1"/>
                </a:solidFill>
                <a:latin typeface="Microsoft YaHei" charset="-122"/>
                <a:ea typeface="Microsoft YaHei" charset="-122"/>
                <a:cs typeface="Microsoft YaHei" charset="-122"/>
              </a:rPr>
              <a:t>种网络结构</a:t>
            </a:r>
            <a:r>
              <a:rPr kumimoji="1" lang="zh-CN" altLang="en-US" sz="2400" dirty="0" smtClean="0">
                <a:solidFill>
                  <a:schemeClr val="bg1"/>
                </a:solidFill>
                <a:latin typeface="Microsoft YaHei" charset="-122"/>
                <a:ea typeface="Microsoft YaHei" charset="-122"/>
                <a:cs typeface="Microsoft YaHei" charset="-122"/>
              </a:rPr>
              <a:t>模式</a:t>
            </a:r>
            <a:endParaRPr kumimoji="1" lang="en-US" altLang="zh-CN" sz="2400" dirty="0" smtClean="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en-US" altLang="zh-CN" sz="2400" dirty="0" smtClean="0">
                <a:solidFill>
                  <a:schemeClr val="bg1"/>
                </a:solidFill>
                <a:latin typeface="Microsoft YaHei" charset="-122"/>
                <a:ea typeface="Microsoft YaHei" charset="-122"/>
                <a:cs typeface="Microsoft YaHei" charset="-122"/>
              </a:rPr>
              <a:t>WEB</a:t>
            </a:r>
            <a:r>
              <a:rPr kumimoji="1" lang="zh-CN" altLang="en-US" sz="2400" dirty="0">
                <a:solidFill>
                  <a:schemeClr val="bg1"/>
                </a:solidFill>
                <a:latin typeface="Microsoft YaHei" charset="-122"/>
                <a:ea typeface="Microsoft YaHei" charset="-122"/>
                <a:cs typeface="Microsoft YaHei" charset="-122"/>
              </a:rPr>
              <a:t>浏览器是客户端最主要的应用</a:t>
            </a:r>
            <a:r>
              <a:rPr kumimoji="1" lang="zh-CN" altLang="en-US" sz="2400" dirty="0" smtClean="0">
                <a:solidFill>
                  <a:schemeClr val="bg1"/>
                </a:solidFill>
                <a:latin typeface="Microsoft YaHei" charset="-122"/>
                <a:ea typeface="Microsoft YaHei" charset="-122"/>
                <a:cs typeface="Microsoft YaHei" charset="-122"/>
              </a:rPr>
              <a:t>软件</a:t>
            </a:r>
            <a:endParaRPr kumimoji="1" lang="en-US" altLang="zh-CN" sz="2400" dirty="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solidFill>
                  <a:schemeClr val="bg1"/>
                </a:solidFill>
                <a:latin typeface="Microsoft YaHei" charset="-122"/>
                <a:ea typeface="Microsoft YaHei" charset="-122"/>
                <a:cs typeface="Microsoft YaHei" charset="-122"/>
              </a:rPr>
              <a:t>统一</a:t>
            </a:r>
            <a:r>
              <a:rPr kumimoji="1" lang="zh-CN" altLang="en-US" sz="2400" dirty="0">
                <a:solidFill>
                  <a:schemeClr val="bg1"/>
                </a:solidFill>
                <a:latin typeface="Microsoft YaHei" charset="-122"/>
                <a:ea typeface="Microsoft YaHei" charset="-122"/>
                <a:cs typeface="Microsoft YaHei" charset="-122"/>
              </a:rPr>
              <a:t>了客户端</a:t>
            </a:r>
            <a:r>
              <a:rPr kumimoji="1" lang="zh-CN" altLang="en-US" sz="2400" dirty="0" smtClean="0">
                <a:solidFill>
                  <a:schemeClr val="bg1"/>
                </a:solidFill>
                <a:latin typeface="Microsoft YaHei" charset="-122"/>
                <a:ea typeface="Microsoft YaHei" charset="-122"/>
                <a:cs typeface="Microsoft YaHei" charset="-122"/>
              </a:rPr>
              <a:t>，简化</a:t>
            </a:r>
            <a:r>
              <a:rPr kumimoji="1" lang="zh-CN" altLang="en-US" sz="2400" dirty="0">
                <a:solidFill>
                  <a:schemeClr val="bg1"/>
                </a:solidFill>
                <a:latin typeface="Microsoft YaHei" charset="-122"/>
                <a:ea typeface="Microsoft YaHei" charset="-122"/>
                <a:cs typeface="Microsoft YaHei" charset="-122"/>
              </a:rPr>
              <a:t>了系统的开发、维护和</a:t>
            </a:r>
            <a:r>
              <a:rPr kumimoji="1" lang="zh-CN" altLang="en-US" sz="2400" dirty="0" smtClean="0">
                <a:solidFill>
                  <a:schemeClr val="bg1"/>
                </a:solidFill>
                <a:latin typeface="Microsoft YaHei" charset="-122"/>
                <a:ea typeface="Microsoft YaHei" charset="-122"/>
                <a:cs typeface="Microsoft YaHei" charset="-122"/>
              </a:rPr>
              <a:t>使用</a:t>
            </a:r>
            <a:endParaRPr kumimoji="1" lang="en-US" altLang="zh-CN" sz="2400" dirty="0" smtClean="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solidFill>
                  <a:schemeClr val="bg1"/>
                </a:solidFill>
                <a:latin typeface="Microsoft YaHei" charset="-122"/>
                <a:ea typeface="Microsoft YaHei" charset="-122"/>
                <a:cs typeface="Microsoft YaHei" charset="-122"/>
              </a:rPr>
              <a:t>客户</a:t>
            </a:r>
            <a:r>
              <a:rPr kumimoji="1" lang="zh-CN" altLang="en-US" sz="2400" dirty="0">
                <a:solidFill>
                  <a:schemeClr val="bg1"/>
                </a:solidFill>
                <a:latin typeface="Microsoft YaHei" charset="-122"/>
                <a:ea typeface="Microsoft YaHei" charset="-122"/>
                <a:cs typeface="Microsoft YaHei" charset="-122"/>
              </a:rPr>
              <a:t>机上只要安装一个浏览器（</a:t>
            </a:r>
            <a:r>
              <a:rPr kumimoji="1" lang="en-US" altLang="zh-CN" sz="2400" dirty="0">
                <a:solidFill>
                  <a:schemeClr val="bg1"/>
                </a:solidFill>
                <a:latin typeface="Microsoft YaHei" charset="-122"/>
                <a:ea typeface="Microsoft YaHei" charset="-122"/>
                <a:cs typeface="Microsoft YaHei" charset="-122"/>
              </a:rPr>
              <a:t>Browser</a:t>
            </a:r>
            <a:r>
              <a:rPr kumimoji="1" lang="zh-CN" altLang="en-US" sz="2400" dirty="0">
                <a:solidFill>
                  <a:schemeClr val="bg1"/>
                </a:solidFill>
                <a:latin typeface="Microsoft YaHei" charset="-122"/>
                <a:ea typeface="Microsoft YaHei" charset="-122"/>
                <a:cs typeface="Microsoft YaHei" charset="-122"/>
              </a:rPr>
              <a:t>），</a:t>
            </a:r>
            <a:r>
              <a:rPr kumimoji="1" lang="zh-CN" altLang="en-US" sz="2400" dirty="0" smtClean="0">
                <a:solidFill>
                  <a:schemeClr val="bg1"/>
                </a:solidFill>
                <a:latin typeface="Microsoft YaHei" charset="-122"/>
                <a:ea typeface="Microsoft YaHei" charset="-122"/>
                <a:cs typeface="Microsoft YaHei" charset="-122"/>
              </a:rPr>
              <a:t>如</a:t>
            </a:r>
            <a:r>
              <a:rPr kumimoji="1" lang="en-US" altLang="zh-CN" sz="2400" dirty="0" smtClean="0">
                <a:solidFill>
                  <a:schemeClr val="bg1"/>
                </a:solidFill>
                <a:latin typeface="Microsoft YaHei" charset="-122"/>
                <a:ea typeface="Microsoft YaHei" charset="-122"/>
                <a:cs typeface="Microsoft YaHei" charset="-122"/>
              </a:rPr>
              <a:t>Chrome</a:t>
            </a:r>
            <a:r>
              <a:rPr kumimoji="1" lang="zh-CN" altLang="en-US" sz="2400" dirty="0" smtClean="0">
                <a:solidFill>
                  <a:schemeClr val="bg1"/>
                </a:solidFill>
                <a:latin typeface="Microsoft YaHei" charset="-122"/>
                <a:ea typeface="Microsoft YaHei" charset="-122"/>
                <a:cs typeface="Microsoft YaHei" charset="-122"/>
              </a:rPr>
              <a:t>服务器安装</a:t>
            </a:r>
            <a:r>
              <a:rPr kumimoji="1" lang="en-US" altLang="zh-CN" sz="2400" dirty="0" smtClean="0">
                <a:solidFill>
                  <a:schemeClr val="bg1"/>
                </a:solidFill>
                <a:latin typeface="Microsoft YaHei" charset="-122"/>
                <a:ea typeface="Microsoft YaHei" charset="-122"/>
                <a:cs typeface="Microsoft YaHei" charset="-122"/>
              </a:rPr>
              <a:t>SQL </a:t>
            </a:r>
            <a:r>
              <a:rPr kumimoji="1" lang="en-US" altLang="zh-CN" sz="2400" dirty="0">
                <a:solidFill>
                  <a:schemeClr val="bg1"/>
                </a:solidFill>
                <a:latin typeface="Microsoft YaHei" charset="-122"/>
                <a:ea typeface="Microsoft YaHei" charset="-122"/>
                <a:cs typeface="Microsoft YaHei" charset="-122"/>
              </a:rPr>
              <a:t>Server</a:t>
            </a:r>
            <a:r>
              <a:rPr kumimoji="1" lang="zh-CN" altLang="en-US" sz="2400" dirty="0">
                <a:solidFill>
                  <a:schemeClr val="bg1"/>
                </a:solidFill>
                <a:latin typeface="Microsoft YaHei" charset="-122"/>
                <a:ea typeface="Microsoft YaHei" charset="-122"/>
                <a:cs typeface="Microsoft YaHei" charset="-122"/>
              </a:rPr>
              <a:t>等数据库。浏览器通过</a:t>
            </a:r>
            <a:r>
              <a:rPr kumimoji="1" lang="en-US" altLang="zh-CN" sz="2400" dirty="0">
                <a:solidFill>
                  <a:schemeClr val="bg1"/>
                </a:solidFill>
                <a:latin typeface="Microsoft YaHei" charset="-122"/>
                <a:ea typeface="Microsoft YaHei" charset="-122"/>
                <a:cs typeface="Microsoft YaHei" charset="-122"/>
              </a:rPr>
              <a:t>Web Server</a:t>
            </a:r>
            <a:r>
              <a:rPr kumimoji="1" lang="zh-CN" altLang="en-US" sz="2400" dirty="0">
                <a:solidFill>
                  <a:schemeClr val="bg1"/>
                </a:solidFill>
                <a:latin typeface="Microsoft YaHei" charset="-122"/>
                <a:ea typeface="Microsoft YaHei" charset="-122"/>
                <a:cs typeface="Microsoft YaHei" charset="-122"/>
              </a:rPr>
              <a:t>同数据库进行数据交互。 这样就大大简化了客户端电脑载荷，减轻了系统维护与升级的成本和工作量，降低了用户的总体</a:t>
            </a:r>
            <a:r>
              <a:rPr kumimoji="1" lang="zh-CN" altLang="en-US" sz="2400" dirty="0" smtClean="0">
                <a:solidFill>
                  <a:schemeClr val="bg1"/>
                </a:solidFill>
                <a:latin typeface="Microsoft YaHei" charset="-122"/>
                <a:ea typeface="Microsoft YaHei" charset="-122"/>
                <a:cs typeface="Microsoft YaHei" charset="-122"/>
              </a:rPr>
              <a:t>成本。</a:t>
            </a:r>
            <a:endParaRPr kumimoji="1" lang="zh-CN" altLang="en-US" dirty="0"/>
          </a:p>
        </p:txBody>
      </p:sp>
    </p:spTree>
    <p:extLst>
      <p:ext uri="{BB962C8B-B14F-4D97-AF65-F5344CB8AC3E}">
        <p14:creationId xmlns:p14="http://schemas.microsoft.com/office/powerpoint/2010/main" val="44144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strVal val="#ppt_w+.3"/>
                                          </p:val>
                                        </p:tav>
                                        <p:tav tm="100000">
                                          <p:val>
                                            <p:strVal val="#ppt_w"/>
                                          </p:val>
                                        </p:tav>
                                      </p:tavLst>
                                    </p:anim>
                                    <p:anim calcmode="lin" valueType="num">
                                      <p:cBhvr>
                                        <p:cTn id="8" dur="500" fill="hold"/>
                                        <p:tgtEl>
                                          <p:spTgt spid="46"/>
                                        </p:tgtEl>
                                        <p:attrNameLst>
                                          <p:attrName>ppt_h</p:attrName>
                                        </p:attrNameLst>
                                      </p:cBhvr>
                                      <p:tavLst>
                                        <p:tav tm="0">
                                          <p:val>
                                            <p:strVal val="#ppt_h"/>
                                          </p:val>
                                        </p:tav>
                                        <p:tav tm="100000">
                                          <p:val>
                                            <p:strVal val="#ppt_h"/>
                                          </p:val>
                                        </p:tav>
                                      </p:tavLst>
                                    </p:anim>
                                    <p:animEffect transition="in" filter="fade">
                                      <p:cBhvr>
                                        <p:cTn id="9" dur="500"/>
                                        <p:tgtEl>
                                          <p:spTgt spid="46"/>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262432"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软件设计和建模－架构设计</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338187" y="1238287"/>
            <a:ext cx="1657447" cy="441340"/>
            <a:chOff x="4288595" y="1265857"/>
            <a:chExt cx="3300278" cy="369332"/>
          </a:xfrm>
        </p:grpSpPr>
        <p:grpSp>
          <p:nvGrpSpPr>
            <p:cNvPr id="47" name="组合 46"/>
            <p:cNvGrpSpPr/>
            <p:nvPr/>
          </p:nvGrpSpPr>
          <p:grpSpPr>
            <a:xfrm>
              <a:off x="4288595" y="1265857"/>
              <a:ext cx="518966" cy="369332"/>
              <a:chOff x="3025770" y="1129975"/>
              <a:chExt cx="1200623" cy="1200622"/>
            </a:xfrm>
          </p:grpSpPr>
          <p:sp>
            <p:nvSpPr>
              <p:cNvPr id="65"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7069907" y="1265857"/>
              <a:ext cx="518966" cy="369332"/>
              <a:chOff x="3025770" y="1129975"/>
              <a:chExt cx="1200623" cy="1200622"/>
            </a:xfrm>
          </p:grpSpPr>
          <p:sp>
            <p:nvSpPr>
              <p:cNvPr id="63"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255" y="726505"/>
            <a:ext cx="6723949" cy="4371950"/>
          </a:xfrm>
          <a:prstGeom prst="rect">
            <a:avLst/>
          </a:prstGeom>
        </p:spPr>
      </p:pic>
      <p:sp>
        <p:nvSpPr>
          <p:cNvPr id="4" name="文本框 3"/>
          <p:cNvSpPr txBox="1"/>
          <p:nvPr/>
        </p:nvSpPr>
        <p:spPr>
          <a:xfrm>
            <a:off x="287524" y="1552136"/>
            <a:ext cx="2066912" cy="1938992"/>
          </a:xfrm>
          <a:prstGeom prst="rect">
            <a:avLst/>
          </a:prstGeom>
          <a:noFill/>
        </p:spPr>
        <p:txBody>
          <a:bodyPr wrap="square" rtlCol="0">
            <a:spAutoFit/>
          </a:bodyPr>
          <a:lstStyle/>
          <a:p>
            <a:pPr marL="285750" indent="-285750">
              <a:buFont typeface="Wingdings" charset="2"/>
              <a:buChar char="Ø"/>
            </a:pPr>
            <a:r>
              <a:rPr kumimoji="1" lang="zh-CN" altLang="en-US" sz="2000" dirty="0" smtClean="0">
                <a:solidFill>
                  <a:schemeClr val="bg1"/>
                </a:solidFill>
                <a:latin typeface="Microsoft YaHei" charset="-122"/>
                <a:ea typeface="Microsoft YaHei" charset="-122"/>
                <a:cs typeface="Microsoft YaHei" charset="-122"/>
              </a:rPr>
              <a:t>系统架构图</a:t>
            </a:r>
            <a:endParaRPr kumimoji="1" lang="en-US" altLang="zh-CN" sz="2000" dirty="0" smtClean="0">
              <a:solidFill>
                <a:schemeClr val="bg1"/>
              </a:solidFill>
              <a:latin typeface="Microsoft YaHei" charset="-122"/>
              <a:ea typeface="Microsoft YaHei" charset="-122"/>
              <a:cs typeface="Microsoft YaHei" charset="-122"/>
            </a:endParaRPr>
          </a:p>
          <a:p>
            <a:endParaRPr kumimoji="1" lang="en-US" altLang="zh-CN" sz="2000" dirty="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000" dirty="0">
                <a:solidFill>
                  <a:schemeClr val="bg1"/>
                </a:solidFill>
                <a:latin typeface="Microsoft YaHei" charset="-122"/>
                <a:ea typeface="Microsoft YaHei" charset="-122"/>
                <a:cs typeface="Microsoft YaHei" charset="-122"/>
              </a:rPr>
              <a:t>展现系统的大致框架</a:t>
            </a:r>
            <a:r>
              <a:rPr kumimoji="1" lang="en-US" altLang="zh-CN" sz="2000" dirty="0" smtClean="0">
                <a:solidFill>
                  <a:schemeClr val="bg1"/>
                </a:solidFill>
                <a:latin typeface="Microsoft YaHei" charset="-122"/>
                <a:ea typeface="Microsoft YaHei" charset="-122"/>
                <a:cs typeface="Microsoft YaHei" charset="-122"/>
              </a:rPr>
              <a:t>,</a:t>
            </a:r>
            <a:r>
              <a:rPr kumimoji="1" lang="zh-CN" altLang="en-US" sz="2000" dirty="0" smtClean="0">
                <a:solidFill>
                  <a:schemeClr val="bg1"/>
                </a:solidFill>
                <a:latin typeface="Microsoft YaHei" charset="-122"/>
                <a:ea typeface="Microsoft YaHei" charset="-122"/>
                <a:cs typeface="Microsoft YaHei" charset="-122"/>
              </a:rPr>
              <a:t>层次以及</a:t>
            </a:r>
            <a:r>
              <a:rPr kumimoji="1" lang="zh-CN" altLang="en-US" sz="2000" dirty="0">
                <a:solidFill>
                  <a:schemeClr val="bg1"/>
                </a:solidFill>
                <a:latin typeface="Microsoft YaHei" charset="-122"/>
                <a:ea typeface="Microsoft YaHei" charset="-122"/>
                <a:cs typeface="Microsoft YaHei" charset="-122"/>
              </a:rPr>
              <a:t>流程、流向、流转等</a:t>
            </a:r>
          </a:p>
        </p:txBody>
      </p:sp>
    </p:spTree>
    <p:extLst>
      <p:ext uri="{BB962C8B-B14F-4D97-AF65-F5344CB8AC3E}">
        <p14:creationId xmlns:p14="http://schemas.microsoft.com/office/powerpoint/2010/main" val="232150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ppt_w</p:attrName>
                                        </p:attrNameLst>
                                      </p:cBhvr>
                                      <p:tavLst>
                                        <p:tav tm="0">
                                          <p:val>
                                            <p:strVal val="#ppt_w+.3"/>
                                          </p:val>
                                        </p:tav>
                                        <p:tav tm="100000">
                                          <p:val>
                                            <p:strVal val="#ppt_w"/>
                                          </p:val>
                                        </p:tav>
                                      </p:tavLst>
                                    </p:anim>
                                    <p:anim calcmode="lin" valueType="num">
                                      <p:cBhvr>
                                        <p:cTn id="8" dur="1000" fill="hold"/>
                                        <p:tgtEl>
                                          <p:spTgt spid="46"/>
                                        </p:tgtEl>
                                        <p:attrNameLst>
                                          <p:attrName>ppt_h</p:attrName>
                                        </p:attrNameLst>
                                      </p:cBhvr>
                                      <p:tavLst>
                                        <p:tav tm="0">
                                          <p:val>
                                            <p:strVal val="#ppt_h"/>
                                          </p:val>
                                        </p:tav>
                                        <p:tav tm="100000">
                                          <p:val>
                                            <p:strVal val="#ppt_h"/>
                                          </p:val>
                                        </p:tav>
                                      </p:tavLst>
                                    </p:anim>
                                    <p:animEffect transition="in" filter="fade">
                                      <p:cBhvr>
                                        <p:cTn id="9" dur="1000"/>
                                        <p:tgtEl>
                                          <p:spTgt spid="46"/>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262432"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软件设计和建模－架构设计</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338187" y="1238287"/>
            <a:ext cx="1657447" cy="441340"/>
            <a:chOff x="4288595" y="1265857"/>
            <a:chExt cx="3300278" cy="369332"/>
          </a:xfrm>
        </p:grpSpPr>
        <p:grpSp>
          <p:nvGrpSpPr>
            <p:cNvPr id="47" name="组合 46"/>
            <p:cNvGrpSpPr/>
            <p:nvPr/>
          </p:nvGrpSpPr>
          <p:grpSpPr>
            <a:xfrm>
              <a:off x="4288595" y="1265857"/>
              <a:ext cx="518966" cy="369332"/>
              <a:chOff x="3025770" y="1129975"/>
              <a:chExt cx="1200623" cy="1200622"/>
            </a:xfrm>
          </p:grpSpPr>
          <p:sp>
            <p:nvSpPr>
              <p:cNvPr id="65"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7069907" y="1265857"/>
              <a:ext cx="518966" cy="369332"/>
              <a:chOff x="3025770" y="1129975"/>
              <a:chExt cx="1200623" cy="1200622"/>
            </a:xfrm>
          </p:grpSpPr>
          <p:sp>
            <p:nvSpPr>
              <p:cNvPr id="63"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580564" y="902774"/>
            <a:ext cx="6552704" cy="1323439"/>
          </a:xfrm>
          <a:prstGeom prst="rect">
            <a:avLst/>
          </a:prstGeom>
          <a:noFill/>
        </p:spPr>
        <p:txBody>
          <a:bodyPr wrap="square" rtlCol="0">
            <a:spAutoFit/>
          </a:bodyPr>
          <a:lstStyle/>
          <a:p>
            <a:pPr marL="285750" indent="-285750">
              <a:buFont typeface="Wingdings" charset="2"/>
              <a:buChar char="Ø"/>
            </a:pPr>
            <a:r>
              <a:rPr kumimoji="1" lang="zh-CN" altLang="en-US" sz="2000" dirty="0" smtClean="0">
                <a:solidFill>
                  <a:schemeClr val="bg1"/>
                </a:solidFill>
                <a:latin typeface="Microsoft YaHei" charset="-122"/>
                <a:ea typeface="Microsoft YaHei" charset="-122"/>
                <a:cs typeface="Microsoft YaHei" charset="-122"/>
              </a:rPr>
              <a:t>构件图</a:t>
            </a:r>
            <a:endParaRPr kumimoji="1" lang="en-US" altLang="zh-CN" sz="2000" dirty="0" smtClean="0">
              <a:solidFill>
                <a:schemeClr val="bg1"/>
              </a:solidFill>
              <a:latin typeface="Microsoft YaHei" charset="-122"/>
              <a:ea typeface="Microsoft YaHei" charset="-122"/>
              <a:cs typeface="Microsoft YaHei" charset="-122"/>
            </a:endParaRPr>
          </a:p>
          <a:p>
            <a:endParaRPr kumimoji="1" lang="en-US" altLang="zh-CN" sz="2000" dirty="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000" dirty="0">
                <a:solidFill>
                  <a:schemeClr val="bg1"/>
                </a:solidFill>
                <a:latin typeface="Microsoft YaHei" charset="-122"/>
                <a:ea typeface="Microsoft YaHei" charset="-122"/>
                <a:cs typeface="Microsoft YaHei" charset="-122"/>
              </a:rPr>
              <a:t>将系统分为几个模块或者是子系统，进行处理</a:t>
            </a:r>
            <a:r>
              <a:rPr kumimoji="1" lang="zh-CN" altLang="en-US" sz="2000" dirty="0" smtClean="0">
                <a:solidFill>
                  <a:schemeClr val="bg1"/>
                </a:solidFill>
                <a:latin typeface="Microsoft YaHei" charset="-122"/>
                <a:ea typeface="Microsoft YaHei" charset="-122"/>
                <a:cs typeface="Microsoft YaHei" charset="-122"/>
              </a:rPr>
              <a:t>。</a:t>
            </a:r>
            <a:endParaRPr kumimoji="1" lang="en-US" altLang="zh-CN" sz="2000" dirty="0" smtClean="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000" dirty="0">
                <a:solidFill>
                  <a:schemeClr val="bg1"/>
                </a:solidFill>
                <a:latin typeface="Microsoft YaHei" charset="-122"/>
                <a:ea typeface="Microsoft YaHei" charset="-122"/>
                <a:cs typeface="Microsoft YaHei" charset="-122"/>
              </a:rPr>
              <a:t>清晰的描述可执行文件之间的依赖关系。</a:t>
            </a:r>
          </a:p>
        </p:txBody>
      </p:sp>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0" y="2317459"/>
            <a:ext cx="9144000" cy="2826041"/>
          </a:xfrm>
          <a:prstGeom prst="rect">
            <a:avLst/>
          </a:prstGeom>
          <a:noFill/>
          <a:ln>
            <a:noFill/>
          </a:ln>
        </p:spPr>
      </p:pic>
    </p:spTree>
    <p:extLst>
      <p:ext uri="{BB962C8B-B14F-4D97-AF65-F5344CB8AC3E}">
        <p14:creationId xmlns:p14="http://schemas.microsoft.com/office/powerpoint/2010/main" val="210972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ppt_w</p:attrName>
                                        </p:attrNameLst>
                                      </p:cBhvr>
                                      <p:tavLst>
                                        <p:tav tm="0">
                                          <p:val>
                                            <p:strVal val="#ppt_w+.3"/>
                                          </p:val>
                                        </p:tav>
                                        <p:tav tm="100000">
                                          <p:val>
                                            <p:strVal val="#ppt_w"/>
                                          </p:val>
                                        </p:tav>
                                      </p:tavLst>
                                    </p:anim>
                                    <p:anim calcmode="lin" valueType="num">
                                      <p:cBhvr>
                                        <p:cTn id="8" dur="1000" fill="hold"/>
                                        <p:tgtEl>
                                          <p:spTgt spid="46"/>
                                        </p:tgtEl>
                                        <p:attrNameLst>
                                          <p:attrName>ppt_h</p:attrName>
                                        </p:attrNameLst>
                                      </p:cBhvr>
                                      <p:tavLst>
                                        <p:tav tm="0">
                                          <p:val>
                                            <p:strVal val="#ppt_h"/>
                                          </p:val>
                                        </p:tav>
                                        <p:tav tm="100000">
                                          <p:val>
                                            <p:strVal val="#ppt_h"/>
                                          </p:val>
                                        </p:tav>
                                      </p:tavLst>
                                    </p:anim>
                                    <p:animEffect transition="in" filter="fade">
                                      <p:cBhvr>
                                        <p:cTn id="9" dur="1000"/>
                                        <p:tgtEl>
                                          <p:spTgt spid="46"/>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262432"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软件设计和建模－架构设计</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338187" y="1238287"/>
            <a:ext cx="1657447" cy="441340"/>
            <a:chOff x="4288595" y="1265857"/>
            <a:chExt cx="3300278" cy="369332"/>
          </a:xfrm>
        </p:grpSpPr>
        <p:grpSp>
          <p:nvGrpSpPr>
            <p:cNvPr id="47" name="组合 46"/>
            <p:cNvGrpSpPr/>
            <p:nvPr/>
          </p:nvGrpSpPr>
          <p:grpSpPr>
            <a:xfrm>
              <a:off x="4288595" y="1265857"/>
              <a:ext cx="518966" cy="369332"/>
              <a:chOff x="3025770" y="1129975"/>
              <a:chExt cx="1200623" cy="1200622"/>
            </a:xfrm>
          </p:grpSpPr>
          <p:sp>
            <p:nvSpPr>
              <p:cNvPr id="65"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7069907" y="1265857"/>
              <a:ext cx="518966" cy="369332"/>
              <a:chOff x="3025770" y="1129975"/>
              <a:chExt cx="1200623" cy="1200622"/>
            </a:xfrm>
          </p:grpSpPr>
          <p:sp>
            <p:nvSpPr>
              <p:cNvPr id="63"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562796" y="1263357"/>
            <a:ext cx="2470311" cy="2246769"/>
          </a:xfrm>
          <a:prstGeom prst="rect">
            <a:avLst/>
          </a:prstGeom>
          <a:noFill/>
        </p:spPr>
        <p:txBody>
          <a:bodyPr wrap="square" rtlCol="0">
            <a:spAutoFit/>
          </a:bodyPr>
          <a:lstStyle/>
          <a:p>
            <a:pPr marL="285750" indent="-285750">
              <a:buFont typeface="Wingdings" charset="2"/>
              <a:buChar char="Ø"/>
            </a:pPr>
            <a:r>
              <a:rPr kumimoji="1" lang="zh-CN" altLang="en-US" sz="2000" dirty="0" smtClean="0">
                <a:solidFill>
                  <a:schemeClr val="bg1"/>
                </a:solidFill>
                <a:latin typeface="Microsoft YaHei" charset="-122"/>
                <a:ea typeface="Microsoft YaHei" charset="-122"/>
                <a:cs typeface="Microsoft YaHei" charset="-122"/>
              </a:rPr>
              <a:t>部署图</a:t>
            </a:r>
            <a:endParaRPr kumimoji="1" lang="en-US" altLang="zh-CN" sz="2000" dirty="0" smtClean="0">
              <a:solidFill>
                <a:schemeClr val="bg1"/>
              </a:solidFill>
              <a:latin typeface="Microsoft YaHei" charset="-122"/>
              <a:ea typeface="Microsoft YaHei" charset="-122"/>
              <a:cs typeface="Microsoft YaHei" charset="-122"/>
            </a:endParaRPr>
          </a:p>
          <a:p>
            <a:pPr marL="285750" indent="-285750">
              <a:buFont typeface="Wingdings" charset="2"/>
              <a:buChar char="Ø"/>
            </a:pPr>
            <a:endParaRPr kumimoji="1" lang="en-US" altLang="zh-CN" sz="2000" dirty="0" smtClean="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000" dirty="0" smtClean="0">
                <a:solidFill>
                  <a:schemeClr val="bg1"/>
                </a:solidFill>
                <a:latin typeface="Microsoft YaHei" charset="-122"/>
                <a:ea typeface="Microsoft YaHei" charset="-122"/>
                <a:cs typeface="Microsoft YaHei" charset="-122"/>
              </a:rPr>
              <a:t>描述系统</a:t>
            </a:r>
            <a:r>
              <a:rPr kumimoji="1" lang="zh-CN" altLang="en-US" sz="2000" dirty="0">
                <a:solidFill>
                  <a:schemeClr val="bg1"/>
                </a:solidFill>
                <a:latin typeface="Microsoft YaHei" charset="-122"/>
                <a:ea typeface="Microsoft YaHei" charset="-122"/>
                <a:cs typeface="Microsoft YaHei" charset="-122"/>
              </a:rPr>
              <a:t>运行时的结构，展示了硬件的配置及其软件如何部署到网络结构中</a:t>
            </a:r>
            <a:endParaRPr kumimoji="1" lang="en-US" altLang="zh-CN" sz="2000" dirty="0">
              <a:solidFill>
                <a:schemeClr val="bg1"/>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6203" y="228926"/>
            <a:ext cx="5557556" cy="5143500"/>
          </a:xfrm>
          <a:prstGeom prst="rect">
            <a:avLst/>
          </a:prstGeom>
        </p:spPr>
      </p:pic>
    </p:spTree>
    <p:extLst>
      <p:ext uri="{BB962C8B-B14F-4D97-AF65-F5344CB8AC3E}">
        <p14:creationId xmlns:p14="http://schemas.microsoft.com/office/powerpoint/2010/main" val="14986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ppt_w</p:attrName>
                                        </p:attrNameLst>
                                      </p:cBhvr>
                                      <p:tavLst>
                                        <p:tav tm="0">
                                          <p:val>
                                            <p:strVal val="#ppt_w+.3"/>
                                          </p:val>
                                        </p:tav>
                                        <p:tav tm="100000">
                                          <p:val>
                                            <p:strVal val="#ppt_w"/>
                                          </p:val>
                                        </p:tav>
                                      </p:tavLst>
                                    </p:anim>
                                    <p:anim calcmode="lin" valueType="num">
                                      <p:cBhvr>
                                        <p:cTn id="8" dur="1000" fill="hold"/>
                                        <p:tgtEl>
                                          <p:spTgt spid="46"/>
                                        </p:tgtEl>
                                        <p:attrNameLst>
                                          <p:attrName>ppt_h</p:attrName>
                                        </p:attrNameLst>
                                      </p:cBhvr>
                                      <p:tavLst>
                                        <p:tav tm="0">
                                          <p:val>
                                            <p:strVal val="#ppt_h"/>
                                          </p:val>
                                        </p:tav>
                                        <p:tav tm="100000">
                                          <p:val>
                                            <p:strVal val="#ppt_h"/>
                                          </p:val>
                                        </p:tav>
                                      </p:tavLst>
                                    </p:anim>
                                    <p:animEffect transition="in" filter="fade">
                                      <p:cBhvr>
                                        <p:cTn id="9" dur="1000"/>
                                        <p:tgtEl>
                                          <p:spTgt spid="46"/>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2063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软件设计和建模</a:t>
            </a:r>
            <a:r>
              <a:rPr lang="zh-CN" altLang="en-US" sz="2000" dirty="0" smtClean="0">
                <a:solidFill>
                  <a:schemeClr val="bg1"/>
                </a:solidFill>
                <a:latin typeface="微软雅黑" pitchFamily="34" charset="-122"/>
                <a:ea typeface="微软雅黑" pitchFamily="34" charset="-122"/>
              </a:rPr>
              <a:t>－</a:t>
            </a:r>
            <a:r>
              <a:rPr lang="en-US" altLang="zh-CN" sz="2000" dirty="0" smtClean="0">
                <a:solidFill>
                  <a:schemeClr val="bg1"/>
                </a:solidFill>
                <a:latin typeface="微软雅黑" pitchFamily="34" charset="-122"/>
                <a:ea typeface="微软雅黑" pitchFamily="34" charset="-122"/>
              </a:rPr>
              <a:t>GUI</a:t>
            </a:r>
            <a:r>
              <a:rPr lang="zh-CN" altLang="en-US" sz="2000" dirty="0" smtClean="0">
                <a:solidFill>
                  <a:schemeClr val="bg1"/>
                </a:solidFill>
                <a:latin typeface="微软雅黑" pitchFamily="34" charset="-122"/>
                <a:ea typeface="微软雅黑" pitchFamily="34" charset="-122"/>
              </a:rPr>
              <a:t>设计</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338187" y="1238287"/>
            <a:ext cx="1657447" cy="441340"/>
            <a:chOff x="4288595" y="1265857"/>
            <a:chExt cx="3300278" cy="369332"/>
          </a:xfrm>
        </p:grpSpPr>
        <p:grpSp>
          <p:nvGrpSpPr>
            <p:cNvPr id="47" name="组合 46"/>
            <p:cNvGrpSpPr/>
            <p:nvPr/>
          </p:nvGrpSpPr>
          <p:grpSpPr>
            <a:xfrm>
              <a:off x="4288595" y="1265857"/>
              <a:ext cx="518966" cy="369332"/>
              <a:chOff x="3025770" y="1129975"/>
              <a:chExt cx="1200623" cy="1200622"/>
            </a:xfrm>
          </p:grpSpPr>
          <p:sp>
            <p:nvSpPr>
              <p:cNvPr id="65"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7069907" y="1265857"/>
              <a:ext cx="518966" cy="369332"/>
              <a:chOff x="3025770" y="1129975"/>
              <a:chExt cx="1200623" cy="1200622"/>
            </a:xfrm>
          </p:grpSpPr>
          <p:sp>
            <p:nvSpPr>
              <p:cNvPr id="63"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545272" y="1210489"/>
            <a:ext cx="4153220" cy="400110"/>
          </a:xfrm>
          <a:prstGeom prst="rect">
            <a:avLst/>
          </a:prstGeom>
          <a:noFill/>
        </p:spPr>
        <p:txBody>
          <a:bodyPr wrap="square" rtlCol="0">
            <a:spAutoFit/>
          </a:bodyPr>
          <a:lstStyle/>
          <a:p>
            <a:pPr marL="285750" indent="-285750">
              <a:buFont typeface="Wingdings" charset="2"/>
              <a:buChar char="Ø"/>
            </a:pPr>
            <a:r>
              <a:rPr kumimoji="1" lang="zh-CN" altLang="en-US" sz="2000" dirty="0" smtClean="0">
                <a:solidFill>
                  <a:schemeClr val="bg1"/>
                </a:solidFill>
                <a:latin typeface="Microsoft YaHei" charset="-122"/>
                <a:ea typeface="Microsoft YaHei" charset="-122"/>
                <a:cs typeface="Microsoft YaHei" charset="-122"/>
              </a:rPr>
              <a:t>使用的</a:t>
            </a:r>
            <a:r>
              <a:rPr kumimoji="1" lang="en-US" altLang="zh-CN" sz="2000" dirty="0" smtClean="0">
                <a:solidFill>
                  <a:schemeClr val="bg1"/>
                </a:solidFill>
                <a:latin typeface="Microsoft YaHei" charset="-122"/>
                <a:ea typeface="Microsoft YaHei" charset="-122"/>
                <a:cs typeface="Microsoft YaHei" charset="-122"/>
              </a:rPr>
              <a:t>UI</a:t>
            </a:r>
            <a:r>
              <a:rPr kumimoji="1" lang="zh-CN" altLang="en-US" sz="2000" dirty="0" smtClean="0">
                <a:solidFill>
                  <a:schemeClr val="bg1"/>
                </a:solidFill>
                <a:latin typeface="Microsoft YaHei" charset="-122"/>
                <a:ea typeface="Microsoft YaHei" charset="-122"/>
                <a:cs typeface="Microsoft YaHei" charset="-122"/>
              </a:rPr>
              <a:t>设计工具－</a:t>
            </a:r>
            <a:r>
              <a:rPr kumimoji="1" lang="en-US" altLang="zh-CN" sz="2000" dirty="0" smtClean="0">
                <a:solidFill>
                  <a:srgbClr val="FFFF00"/>
                </a:solidFill>
                <a:latin typeface="Microsoft YaHei" charset="-122"/>
                <a:ea typeface="Microsoft YaHei" charset="-122"/>
                <a:cs typeface="Microsoft YaHei" charset="-122"/>
              </a:rPr>
              <a:t>Sketch</a:t>
            </a:r>
            <a:endParaRPr lang="en-US" altLang="zh-CN" sz="2000" dirty="0">
              <a:solidFill>
                <a:srgbClr val="FFFF00"/>
              </a:solidFill>
            </a:endParaRPr>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956473" y="2164086"/>
            <a:ext cx="1665409" cy="1375172"/>
          </a:xfrm>
          <a:prstGeom prst="rect">
            <a:avLst/>
          </a:prstGeom>
        </p:spPr>
      </p:pic>
      <p:sp>
        <p:nvSpPr>
          <p:cNvPr id="5" name="文本框 4"/>
          <p:cNvSpPr txBox="1"/>
          <p:nvPr/>
        </p:nvSpPr>
        <p:spPr>
          <a:xfrm>
            <a:off x="3049864" y="1948062"/>
            <a:ext cx="4608512" cy="2462213"/>
          </a:xfrm>
          <a:prstGeom prst="rect">
            <a:avLst/>
          </a:prstGeom>
          <a:noFill/>
        </p:spPr>
        <p:txBody>
          <a:bodyPr wrap="square" rtlCol="0">
            <a:spAutoFit/>
          </a:bodyPr>
          <a:lstStyle/>
          <a:p>
            <a:pPr marL="285750" indent="-285750">
              <a:buFont typeface="Arial" charset="0"/>
              <a:buChar char="•"/>
            </a:pPr>
            <a:r>
              <a:rPr lang="zh-CN" altLang="en-US" sz="1800" dirty="0" smtClean="0">
                <a:solidFill>
                  <a:schemeClr val="bg1"/>
                </a:solidFill>
                <a:latin typeface="Microsoft YaHei" charset="-122"/>
                <a:ea typeface="Microsoft YaHei" charset="-122"/>
                <a:cs typeface="Microsoft YaHei" charset="-122"/>
              </a:rPr>
              <a:t>一</a:t>
            </a:r>
            <a:r>
              <a:rPr lang="zh-CN" altLang="en-US" sz="1800" dirty="0">
                <a:solidFill>
                  <a:schemeClr val="bg1"/>
                </a:solidFill>
                <a:latin typeface="Microsoft YaHei" charset="-122"/>
                <a:ea typeface="Microsoft YaHei" charset="-122"/>
                <a:cs typeface="Microsoft YaHei" charset="-122"/>
              </a:rPr>
              <a:t>款适用于所有设计师的</a:t>
            </a:r>
            <a:r>
              <a:rPr lang="zh-CN" altLang="en-US" sz="1800" dirty="0">
                <a:solidFill>
                  <a:srgbClr val="FFFF00"/>
                </a:solidFill>
                <a:latin typeface="Microsoft YaHei" charset="-122"/>
                <a:ea typeface="Microsoft YaHei" charset="-122"/>
                <a:cs typeface="Microsoft YaHei" charset="-122"/>
              </a:rPr>
              <a:t>矢量绘图应用</a:t>
            </a:r>
            <a:r>
              <a:rPr lang="zh-CN" altLang="en-US" sz="1800" dirty="0" smtClean="0">
                <a:solidFill>
                  <a:schemeClr val="bg1"/>
                </a:solidFill>
                <a:latin typeface="Microsoft YaHei" charset="-122"/>
                <a:ea typeface="Microsoft YaHei" charset="-122"/>
                <a:cs typeface="Microsoft YaHei" charset="-122"/>
              </a:rPr>
              <a:t>。</a:t>
            </a:r>
            <a:endParaRPr lang="en-US" altLang="zh-CN" sz="1800" dirty="0" smtClean="0">
              <a:solidFill>
                <a:schemeClr val="bg1"/>
              </a:solidFill>
              <a:latin typeface="Microsoft YaHei" charset="-122"/>
              <a:ea typeface="Microsoft YaHei" charset="-122"/>
              <a:cs typeface="Microsoft YaHei" charset="-122"/>
            </a:endParaRPr>
          </a:p>
          <a:p>
            <a:pPr marL="285750" indent="-285750">
              <a:buFont typeface="Arial" charset="0"/>
              <a:buChar char="•"/>
            </a:pPr>
            <a:endParaRPr lang="en-US" altLang="zh-CN" sz="1800" dirty="0" smtClean="0">
              <a:solidFill>
                <a:schemeClr val="bg1"/>
              </a:solidFill>
              <a:latin typeface="Microsoft YaHei" charset="-122"/>
              <a:ea typeface="Microsoft YaHei" charset="-122"/>
              <a:cs typeface="Microsoft YaHei" charset="-122"/>
            </a:endParaRPr>
          </a:p>
          <a:p>
            <a:pPr marL="285750" indent="-285750">
              <a:buFont typeface="Arial" charset="0"/>
              <a:buChar char="•"/>
            </a:pPr>
            <a:r>
              <a:rPr lang="zh-CN" altLang="en-US" sz="1800" dirty="0" smtClean="0">
                <a:solidFill>
                  <a:schemeClr val="bg1"/>
                </a:solidFill>
                <a:latin typeface="Microsoft YaHei" charset="-122"/>
                <a:ea typeface="Microsoft YaHei" charset="-122"/>
                <a:cs typeface="Microsoft YaHei" charset="-122"/>
              </a:rPr>
              <a:t>矢量</a:t>
            </a:r>
            <a:r>
              <a:rPr lang="zh-CN" altLang="en-US" sz="1800" dirty="0">
                <a:solidFill>
                  <a:schemeClr val="bg1"/>
                </a:solidFill>
                <a:latin typeface="Microsoft YaHei" charset="-122"/>
                <a:ea typeface="Microsoft YaHei" charset="-122"/>
                <a:cs typeface="Microsoft YaHei" charset="-122"/>
              </a:rPr>
              <a:t>绘图也是目前进行</a:t>
            </a:r>
            <a:r>
              <a:rPr lang="zh-CN" altLang="en-US" sz="1800" dirty="0">
                <a:solidFill>
                  <a:srgbClr val="FFFF00"/>
                </a:solidFill>
                <a:latin typeface="Microsoft YaHei" charset="-122"/>
                <a:ea typeface="Microsoft YaHei" charset="-122"/>
                <a:cs typeface="Microsoft YaHei" charset="-122"/>
              </a:rPr>
              <a:t>网页，图标</a:t>
            </a:r>
            <a:r>
              <a:rPr lang="zh-CN" altLang="en-US" sz="1800" dirty="0">
                <a:solidFill>
                  <a:schemeClr val="bg1"/>
                </a:solidFill>
                <a:latin typeface="Microsoft YaHei" charset="-122"/>
                <a:ea typeface="Microsoft YaHei" charset="-122"/>
                <a:cs typeface="Microsoft YaHei" charset="-122"/>
              </a:rPr>
              <a:t>以及</a:t>
            </a:r>
            <a:r>
              <a:rPr lang="zh-CN" altLang="en-US" sz="1800" dirty="0">
                <a:solidFill>
                  <a:srgbClr val="FFFF00"/>
                </a:solidFill>
                <a:latin typeface="Microsoft YaHei" charset="-122"/>
                <a:ea typeface="Microsoft YaHei" charset="-122"/>
                <a:cs typeface="Microsoft YaHei" charset="-122"/>
              </a:rPr>
              <a:t>界面设计</a:t>
            </a:r>
            <a:r>
              <a:rPr lang="zh-CN" altLang="en-US" sz="1800" dirty="0">
                <a:solidFill>
                  <a:schemeClr val="bg1"/>
                </a:solidFill>
                <a:latin typeface="Microsoft YaHei" charset="-122"/>
                <a:ea typeface="Microsoft YaHei" charset="-122"/>
                <a:cs typeface="Microsoft YaHei" charset="-122"/>
              </a:rPr>
              <a:t>的最好方式</a:t>
            </a:r>
            <a:r>
              <a:rPr lang="zh-CN" altLang="en-US" sz="1800" dirty="0" smtClean="0">
                <a:solidFill>
                  <a:schemeClr val="bg1"/>
                </a:solidFill>
                <a:latin typeface="Microsoft YaHei" charset="-122"/>
                <a:ea typeface="Microsoft YaHei" charset="-122"/>
                <a:cs typeface="Microsoft YaHei" charset="-122"/>
              </a:rPr>
              <a:t>。</a:t>
            </a:r>
            <a:endParaRPr lang="en-US" altLang="zh-CN" sz="1800" dirty="0" smtClean="0">
              <a:solidFill>
                <a:schemeClr val="bg1"/>
              </a:solidFill>
              <a:latin typeface="Microsoft YaHei" charset="-122"/>
              <a:ea typeface="Microsoft YaHei" charset="-122"/>
              <a:cs typeface="Microsoft YaHei" charset="-122"/>
            </a:endParaRPr>
          </a:p>
          <a:p>
            <a:pPr marL="285750" indent="-285750">
              <a:buFont typeface="Arial" charset="0"/>
              <a:buChar char="•"/>
            </a:pPr>
            <a:endParaRPr lang="en-US" altLang="zh-CN" sz="1800" dirty="0">
              <a:solidFill>
                <a:schemeClr val="bg1"/>
              </a:solidFill>
              <a:latin typeface="Microsoft YaHei" charset="-122"/>
              <a:ea typeface="Microsoft YaHei" charset="-122"/>
              <a:cs typeface="Microsoft YaHei" charset="-122"/>
            </a:endParaRPr>
          </a:p>
          <a:p>
            <a:pPr marL="285750" indent="-285750">
              <a:buFont typeface="Arial" charset="0"/>
              <a:buChar char="•"/>
            </a:pPr>
            <a:r>
              <a:rPr lang="zh-CN" altLang="en-US" sz="1800" dirty="0" smtClean="0">
                <a:solidFill>
                  <a:schemeClr val="bg1"/>
                </a:solidFill>
                <a:latin typeface="Microsoft YaHei" charset="-122"/>
                <a:ea typeface="Microsoft YaHei" charset="-122"/>
                <a:cs typeface="Microsoft YaHei" charset="-122"/>
              </a:rPr>
              <a:t>除了</a:t>
            </a:r>
            <a:r>
              <a:rPr lang="zh-CN" altLang="en-US" sz="1800" dirty="0">
                <a:solidFill>
                  <a:schemeClr val="bg1"/>
                </a:solidFill>
                <a:latin typeface="Microsoft YaHei" charset="-122"/>
                <a:ea typeface="Microsoft YaHei" charset="-122"/>
                <a:cs typeface="Microsoft YaHei" charset="-122"/>
              </a:rPr>
              <a:t>矢量编辑的功能之外</a:t>
            </a:r>
            <a:r>
              <a:rPr lang="zh-CN" altLang="en-US" sz="1800" dirty="0" smtClean="0">
                <a:solidFill>
                  <a:schemeClr val="bg1"/>
                </a:solidFill>
                <a:latin typeface="Microsoft YaHei" charset="-122"/>
                <a:ea typeface="Microsoft YaHei" charset="-122"/>
                <a:cs typeface="Microsoft YaHei" charset="-122"/>
              </a:rPr>
              <a:t>，同样</a:t>
            </a:r>
            <a:r>
              <a:rPr lang="zh-CN" altLang="en-US" sz="1800" dirty="0">
                <a:solidFill>
                  <a:schemeClr val="bg1"/>
                </a:solidFill>
                <a:latin typeface="Microsoft YaHei" charset="-122"/>
                <a:ea typeface="Microsoft YaHei" charset="-122"/>
                <a:cs typeface="Microsoft YaHei" charset="-122"/>
              </a:rPr>
              <a:t>添加了一些基本的位图工具，比如模糊和色彩校正</a:t>
            </a:r>
            <a:r>
              <a:rPr lang="zh-CN" altLang="en-US" dirty="0" smtClean="0">
                <a:solidFill>
                  <a:schemeClr val="bg1"/>
                </a:solidFill>
                <a:latin typeface="Microsoft YaHei" charset="-122"/>
                <a:ea typeface="Microsoft YaHei" charset="-122"/>
                <a:cs typeface="Microsoft YaHei" charset="-122"/>
              </a:rPr>
              <a:t>。</a:t>
            </a:r>
            <a:endParaRPr lang="en-US" altLang="zh-CN" dirty="0" smtClean="0">
              <a:solidFill>
                <a:schemeClr val="bg1"/>
              </a:solidFill>
              <a:latin typeface="Microsoft YaHei" charset="-122"/>
              <a:ea typeface="Microsoft YaHei" charset="-122"/>
              <a:cs typeface="Microsoft YaHei" charset="-122"/>
            </a:endParaRPr>
          </a:p>
          <a:p>
            <a:pPr marL="285750" indent="-285750">
              <a:buFont typeface="Arial" charset="0"/>
              <a:buChar char="•"/>
            </a:pPr>
            <a:endParaRPr lang="en-US" altLang="zh-CN" dirty="0">
              <a:solidFill>
                <a:schemeClr val="bg1"/>
              </a:solidFill>
              <a:latin typeface="Microsoft YaHei" charset="-122"/>
              <a:ea typeface="Microsoft YaHei" charset="-122"/>
              <a:cs typeface="Microsoft YaHei" charset="-122"/>
            </a:endParaRPr>
          </a:p>
          <a:p>
            <a:pPr marL="285750" indent="-285750">
              <a:buFont typeface="Arial" charset="0"/>
              <a:buChar char="•"/>
            </a:pPr>
            <a:r>
              <a:rPr lang="zh-CN" altLang="en-US" dirty="0" smtClean="0">
                <a:solidFill>
                  <a:schemeClr val="bg1"/>
                </a:solidFill>
                <a:latin typeface="Microsoft YaHei" charset="-122"/>
                <a:ea typeface="Microsoft YaHei" charset="-122"/>
                <a:cs typeface="Microsoft YaHei" charset="-122"/>
              </a:rPr>
              <a:t>运行平台：</a:t>
            </a:r>
            <a:r>
              <a:rPr lang="en-US" altLang="zh-CN" dirty="0" smtClean="0">
                <a:solidFill>
                  <a:schemeClr val="bg1"/>
                </a:solidFill>
                <a:latin typeface="Microsoft YaHei" charset="-122"/>
                <a:ea typeface="Microsoft YaHei" charset="-122"/>
                <a:cs typeface="Microsoft YaHei" charset="-122"/>
              </a:rPr>
              <a:t>Mac</a:t>
            </a:r>
            <a:r>
              <a:rPr lang="zh-CN" altLang="en-US" dirty="0" smtClean="0">
                <a:solidFill>
                  <a:schemeClr val="bg1"/>
                </a:solidFill>
                <a:latin typeface="Microsoft YaHei" charset="-122"/>
                <a:ea typeface="Microsoft YaHei" charset="-122"/>
                <a:cs typeface="Microsoft YaHei" charset="-122"/>
              </a:rPr>
              <a:t> </a:t>
            </a:r>
            <a:r>
              <a:rPr lang="en-US" altLang="zh-CN" dirty="0" smtClean="0">
                <a:solidFill>
                  <a:schemeClr val="bg1"/>
                </a:solidFill>
                <a:latin typeface="Microsoft YaHei" charset="-122"/>
                <a:ea typeface="Microsoft YaHei" charset="-122"/>
                <a:cs typeface="Microsoft YaHei" charset="-122"/>
              </a:rPr>
              <a:t>OS</a:t>
            </a:r>
            <a:r>
              <a:rPr lang="zh-CN" altLang="en-US" dirty="0" smtClean="0">
                <a:solidFill>
                  <a:schemeClr val="bg1"/>
                </a:solidFill>
                <a:latin typeface="Microsoft YaHei" charset="-122"/>
                <a:ea typeface="Microsoft YaHei" charset="-122"/>
                <a:cs typeface="Microsoft YaHei" charset="-122"/>
              </a:rPr>
              <a:t> </a:t>
            </a:r>
            <a:r>
              <a:rPr lang="en-US" altLang="zh-CN" dirty="0" smtClean="0">
                <a:solidFill>
                  <a:schemeClr val="bg1"/>
                </a:solidFill>
                <a:latin typeface="Microsoft YaHei" charset="-122"/>
                <a:ea typeface="Microsoft YaHei" charset="-122"/>
                <a:cs typeface="Microsoft YaHei" charset="-122"/>
              </a:rPr>
              <a:t>X</a:t>
            </a:r>
            <a:r>
              <a:rPr lang="zh-CN" altLang="en-US" dirty="0" smtClean="0">
                <a:solidFill>
                  <a:schemeClr val="bg1"/>
                </a:solidFill>
                <a:latin typeface="Microsoft YaHei" charset="-122"/>
                <a:ea typeface="Microsoft YaHei" charset="-122"/>
                <a:cs typeface="Microsoft YaHei" charset="-122"/>
              </a:rPr>
              <a:t> </a:t>
            </a:r>
            <a:r>
              <a:rPr lang="en-US" altLang="zh-CN" smtClean="0">
                <a:solidFill>
                  <a:schemeClr val="bg1"/>
                </a:solidFill>
                <a:latin typeface="Microsoft YaHei" charset="-122"/>
                <a:ea typeface="Microsoft YaHei" charset="-122"/>
                <a:cs typeface="Microsoft YaHei" charset="-122"/>
              </a:rPr>
              <a:t>10</a:t>
            </a:r>
            <a:r>
              <a:rPr lang="zh-CN" altLang="en-US" smtClean="0">
                <a:solidFill>
                  <a:schemeClr val="bg1"/>
                </a:solidFill>
                <a:latin typeface="Microsoft YaHei" charset="-122"/>
                <a:ea typeface="Microsoft YaHei" charset="-122"/>
                <a:cs typeface="Microsoft YaHei" charset="-122"/>
              </a:rPr>
              <a:t>以上</a:t>
            </a:r>
            <a:endParaRPr lang="zh-CN" altLang="en-US"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4010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ppt_w</p:attrName>
                                        </p:attrNameLst>
                                      </p:cBhvr>
                                      <p:tavLst>
                                        <p:tav tm="0">
                                          <p:val>
                                            <p:strVal val="#ppt_w+.3"/>
                                          </p:val>
                                        </p:tav>
                                        <p:tav tm="100000">
                                          <p:val>
                                            <p:strVal val="#ppt_w"/>
                                          </p:val>
                                        </p:tav>
                                      </p:tavLst>
                                    </p:anim>
                                    <p:anim calcmode="lin" valueType="num">
                                      <p:cBhvr>
                                        <p:cTn id="8" dur="1000" fill="hold"/>
                                        <p:tgtEl>
                                          <p:spTgt spid="46"/>
                                        </p:tgtEl>
                                        <p:attrNameLst>
                                          <p:attrName>ppt_h</p:attrName>
                                        </p:attrNameLst>
                                      </p:cBhvr>
                                      <p:tavLst>
                                        <p:tav tm="0">
                                          <p:val>
                                            <p:strVal val="#ppt_h"/>
                                          </p:val>
                                        </p:tav>
                                        <p:tav tm="100000">
                                          <p:val>
                                            <p:strVal val="#ppt_h"/>
                                          </p:val>
                                        </p:tav>
                                      </p:tavLst>
                                    </p:anim>
                                    <p:animEffect transition="in" filter="fade">
                                      <p:cBhvr>
                                        <p:cTn id="9" dur="1000"/>
                                        <p:tgtEl>
                                          <p:spTgt spid="46"/>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2063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软件设计和建模</a:t>
            </a:r>
            <a:r>
              <a:rPr lang="zh-CN" altLang="en-US" sz="2000" dirty="0" smtClean="0">
                <a:solidFill>
                  <a:schemeClr val="bg1"/>
                </a:solidFill>
                <a:latin typeface="微软雅黑" pitchFamily="34" charset="-122"/>
                <a:ea typeface="微软雅黑" pitchFamily="34" charset="-122"/>
              </a:rPr>
              <a:t>－</a:t>
            </a:r>
            <a:r>
              <a:rPr lang="en-US" altLang="zh-CN" sz="2000" dirty="0" smtClean="0">
                <a:solidFill>
                  <a:schemeClr val="bg1"/>
                </a:solidFill>
                <a:latin typeface="微软雅黑" pitchFamily="34" charset="-122"/>
                <a:ea typeface="微软雅黑" pitchFamily="34" charset="-122"/>
              </a:rPr>
              <a:t>GUI</a:t>
            </a:r>
            <a:r>
              <a:rPr lang="zh-CN" altLang="en-US" sz="2000" dirty="0" smtClean="0">
                <a:solidFill>
                  <a:schemeClr val="bg1"/>
                </a:solidFill>
                <a:latin typeface="微软雅黑" pitchFamily="34" charset="-122"/>
                <a:ea typeface="微软雅黑" pitchFamily="34" charset="-122"/>
              </a:rPr>
              <a:t>设计</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338187" y="1238287"/>
            <a:ext cx="1657447" cy="441340"/>
            <a:chOff x="4288595" y="1265857"/>
            <a:chExt cx="3300278" cy="369332"/>
          </a:xfrm>
        </p:grpSpPr>
        <p:grpSp>
          <p:nvGrpSpPr>
            <p:cNvPr id="47" name="组合 46"/>
            <p:cNvGrpSpPr/>
            <p:nvPr/>
          </p:nvGrpSpPr>
          <p:grpSpPr>
            <a:xfrm>
              <a:off x="4288595" y="1265857"/>
              <a:ext cx="518966" cy="369332"/>
              <a:chOff x="3025770" y="1129975"/>
              <a:chExt cx="1200623" cy="1200622"/>
            </a:xfrm>
          </p:grpSpPr>
          <p:sp>
            <p:nvSpPr>
              <p:cNvPr id="65"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7069907" y="1265857"/>
              <a:ext cx="518966" cy="369332"/>
              <a:chOff x="3025770" y="1129975"/>
              <a:chExt cx="1200623" cy="1200622"/>
            </a:xfrm>
          </p:grpSpPr>
          <p:sp>
            <p:nvSpPr>
              <p:cNvPr id="63"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539552" y="822818"/>
            <a:ext cx="4153220" cy="400110"/>
          </a:xfrm>
          <a:prstGeom prst="rect">
            <a:avLst/>
          </a:prstGeom>
          <a:noFill/>
        </p:spPr>
        <p:txBody>
          <a:bodyPr wrap="square" rtlCol="0">
            <a:spAutoFit/>
          </a:bodyPr>
          <a:lstStyle/>
          <a:p>
            <a:pPr marL="285750" indent="-285750">
              <a:buFont typeface="Wingdings" charset="2"/>
              <a:buChar char="Ø"/>
            </a:pPr>
            <a:r>
              <a:rPr kumimoji="1" lang="zh-CN" altLang="en-US" sz="2000" dirty="0" smtClean="0">
                <a:solidFill>
                  <a:schemeClr val="bg1"/>
                </a:solidFill>
                <a:latin typeface="Microsoft YaHei" charset="-122"/>
                <a:ea typeface="Microsoft YaHei" charset="-122"/>
                <a:cs typeface="Microsoft YaHei" charset="-122"/>
              </a:rPr>
              <a:t>主页</a:t>
            </a:r>
            <a:r>
              <a:rPr kumimoji="1" lang="en-US" altLang="zh-CN" sz="2000" dirty="0" smtClean="0">
                <a:solidFill>
                  <a:schemeClr val="bg1"/>
                </a:solidFill>
                <a:latin typeface="Microsoft YaHei" charset="-122"/>
                <a:ea typeface="Microsoft YaHei" charset="-122"/>
                <a:cs typeface="Microsoft YaHei" charset="-122"/>
              </a:rPr>
              <a:t>UI</a:t>
            </a:r>
            <a:r>
              <a:rPr kumimoji="1" lang="zh-CN" altLang="en-US" sz="2000" dirty="0" smtClean="0">
                <a:solidFill>
                  <a:schemeClr val="bg1"/>
                </a:solidFill>
                <a:latin typeface="Microsoft YaHei" charset="-122"/>
                <a:ea typeface="Microsoft YaHei" charset="-122"/>
                <a:cs typeface="Microsoft YaHei" charset="-122"/>
              </a:rPr>
              <a:t>设计展示</a:t>
            </a:r>
            <a:endParaRPr lang="en-US" altLang="zh-CN" sz="2000" dirty="0">
              <a:solidFill>
                <a:srgbClr val="FFFF00"/>
              </a:solidFill>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80049"/>
          <a:stretch/>
        </p:blipFill>
        <p:spPr>
          <a:xfrm>
            <a:off x="458512" y="1334109"/>
            <a:ext cx="8167608" cy="3809391"/>
          </a:xfrm>
          <a:prstGeom prst="rect">
            <a:avLst/>
          </a:prstGeom>
        </p:spPr>
      </p:pic>
      <p:pic>
        <p:nvPicPr>
          <p:cNvPr id="6" name="图片 5"/>
          <p:cNvPicPr>
            <a:picLocks noChangeAspect="1"/>
          </p:cNvPicPr>
          <p:nvPr/>
        </p:nvPicPr>
        <p:blipFill rotWithShape="1">
          <a:blip r:embed="rId2"/>
          <a:srcRect t="20601" b="62599"/>
          <a:stretch/>
        </p:blipFill>
        <p:spPr>
          <a:xfrm>
            <a:off x="458512" y="1935707"/>
            <a:ext cx="8167608" cy="3207793"/>
          </a:xfrm>
          <a:prstGeom prst="rect">
            <a:avLst/>
          </a:prstGeom>
        </p:spPr>
      </p:pic>
      <p:pic>
        <p:nvPicPr>
          <p:cNvPr id="8" name="图片 7"/>
          <p:cNvPicPr>
            <a:picLocks noChangeAspect="1"/>
          </p:cNvPicPr>
          <p:nvPr/>
        </p:nvPicPr>
        <p:blipFill rotWithShape="1">
          <a:blip r:embed="rId2"/>
          <a:srcRect t="37634" b="36000"/>
          <a:stretch/>
        </p:blipFill>
        <p:spPr>
          <a:xfrm>
            <a:off x="1481868" y="1334108"/>
            <a:ext cx="6180263" cy="3809391"/>
          </a:xfrm>
          <a:prstGeom prst="rect">
            <a:avLst/>
          </a:prstGeom>
        </p:spPr>
      </p:pic>
      <p:pic>
        <p:nvPicPr>
          <p:cNvPr id="9" name="图片 8"/>
          <p:cNvPicPr>
            <a:picLocks noChangeAspect="1"/>
          </p:cNvPicPr>
          <p:nvPr/>
        </p:nvPicPr>
        <p:blipFill rotWithShape="1">
          <a:blip r:embed="rId2"/>
          <a:srcRect t="65400"/>
          <a:stretch/>
        </p:blipFill>
        <p:spPr>
          <a:xfrm>
            <a:off x="1803983" y="1334107"/>
            <a:ext cx="5616624" cy="4543205"/>
          </a:xfrm>
          <a:prstGeom prst="rect">
            <a:avLst/>
          </a:prstGeom>
        </p:spPr>
      </p:pic>
    </p:spTree>
    <p:extLst>
      <p:ext uri="{BB962C8B-B14F-4D97-AF65-F5344CB8AC3E}">
        <p14:creationId xmlns:p14="http://schemas.microsoft.com/office/powerpoint/2010/main" val="165335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ppt_w</p:attrName>
                                        </p:attrNameLst>
                                      </p:cBhvr>
                                      <p:tavLst>
                                        <p:tav tm="0">
                                          <p:val>
                                            <p:strVal val="#ppt_w+.3"/>
                                          </p:val>
                                        </p:tav>
                                        <p:tav tm="100000">
                                          <p:val>
                                            <p:strVal val="#ppt_w"/>
                                          </p:val>
                                        </p:tav>
                                      </p:tavLst>
                                    </p:anim>
                                    <p:anim calcmode="lin" valueType="num">
                                      <p:cBhvr>
                                        <p:cTn id="8" dur="1000" fill="hold"/>
                                        <p:tgtEl>
                                          <p:spTgt spid="46"/>
                                        </p:tgtEl>
                                        <p:attrNameLst>
                                          <p:attrName>ppt_h</p:attrName>
                                        </p:attrNameLst>
                                      </p:cBhvr>
                                      <p:tavLst>
                                        <p:tav tm="0">
                                          <p:val>
                                            <p:strVal val="#ppt_h"/>
                                          </p:val>
                                        </p:tav>
                                        <p:tav tm="100000">
                                          <p:val>
                                            <p:strVal val="#ppt_h"/>
                                          </p:val>
                                        </p:tav>
                                      </p:tavLst>
                                    </p:anim>
                                    <p:animEffect transition="in" filter="fade">
                                      <p:cBhvr>
                                        <p:cTn id="9" dur="1000"/>
                                        <p:tgtEl>
                                          <p:spTgt spid="46"/>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p:tgtEl>
                                          <p:spTgt spid="9"/>
                                        </p:tgtEl>
                                        <p:attrNameLst>
                                          <p:attrName>ppt_y</p:attrName>
                                        </p:attrNameLst>
                                      </p:cBhvr>
                                      <p:tavLst>
                                        <p:tav tm="0">
                                          <p:val>
                                            <p:strVal val="#ppt_y+#ppt_h*1.125000"/>
                                          </p:val>
                                        </p:tav>
                                        <p:tav tm="100000">
                                          <p:val>
                                            <p:strVal val="#ppt_y"/>
                                          </p:val>
                                        </p:tav>
                                      </p:tavLst>
                                    </p:anim>
                                    <p:animEffect transition="in" filter="wipe(up)">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206327"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软件设计和建模</a:t>
            </a:r>
            <a:r>
              <a:rPr lang="zh-CN" altLang="en-US" sz="2000" dirty="0" smtClean="0">
                <a:solidFill>
                  <a:schemeClr val="bg1"/>
                </a:solidFill>
                <a:latin typeface="微软雅黑" pitchFamily="34" charset="-122"/>
                <a:ea typeface="微软雅黑" pitchFamily="34" charset="-122"/>
              </a:rPr>
              <a:t>－</a:t>
            </a:r>
            <a:r>
              <a:rPr lang="en-US" altLang="zh-CN" sz="2000" dirty="0" smtClean="0">
                <a:solidFill>
                  <a:schemeClr val="bg1"/>
                </a:solidFill>
                <a:latin typeface="微软雅黑" pitchFamily="34" charset="-122"/>
                <a:ea typeface="微软雅黑" pitchFamily="34" charset="-122"/>
              </a:rPr>
              <a:t>GUI</a:t>
            </a:r>
            <a:r>
              <a:rPr lang="zh-CN" altLang="en-US" sz="2000" dirty="0" smtClean="0">
                <a:solidFill>
                  <a:schemeClr val="bg1"/>
                </a:solidFill>
                <a:latin typeface="微软雅黑" pitchFamily="34" charset="-122"/>
                <a:ea typeface="微软雅黑" pitchFamily="34" charset="-122"/>
              </a:rPr>
              <a:t>设计</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338187" y="1238287"/>
            <a:ext cx="1657447" cy="441340"/>
            <a:chOff x="4288595" y="1265857"/>
            <a:chExt cx="3300278" cy="369332"/>
          </a:xfrm>
        </p:grpSpPr>
        <p:grpSp>
          <p:nvGrpSpPr>
            <p:cNvPr id="47" name="组合 46"/>
            <p:cNvGrpSpPr/>
            <p:nvPr/>
          </p:nvGrpSpPr>
          <p:grpSpPr>
            <a:xfrm>
              <a:off x="4288595" y="1265857"/>
              <a:ext cx="518966" cy="369332"/>
              <a:chOff x="3025770" y="1129975"/>
              <a:chExt cx="1200623" cy="1200622"/>
            </a:xfrm>
          </p:grpSpPr>
          <p:sp>
            <p:nvSpPr>
              <p:cNvPr id="65"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7069907" y="1265857"/>
              <a:ext cx="518966" cy="369332"/>
              <a:chOff x="3025770" y="1129975"/>
              <a:chExt cx="1200623" cy="1200622"/>
            </a:xfrm>
          </p:grpSpPr>
          <p:sp>
            <p:nvSpPr>
              <p:cNvPr id="63"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539552" y="822818"/>
            <a:ext cx="4153220" cy="400110"/>
          </a:xfrm>
          <a:prstGeom prst="rect">
            <a:avLst/>
          </a:prstGeom>
          <a:noFill/>
        </p:spPr>
        <p:txBody>
          <a:bodyPr wrap="square" rtlCol="0">
            <a:spAutoFit/>
          </a:bodyPr>
          <a:lstStyle/>
          <a:p>
            <a:pPr marL="285750" indent="-285750">
              <a:buFont typeface="Wingdings" charset="2"/>
              <a:buChar char="Ø"/>
            </a:pPr>
            <a:r>
              <a:rPr kumimoji="1" lang="zh-CN" altLang="en-US" sz="2000" dirty="0" smtClean="0">
                <a:solidFill>
                  <a:schemeClr val="bg1"/>
                </a:solidFill>
                <a:latin typeface="Microsoft YaHei" charset="-122"/>
                <a:ea typeface="Microsoft YaHei" charset="-122"/>
                <a:cs typeface="Microsoft YaHei" charset="-122"/>
              </a:rPr>
              <a:t>登录注册</a:t>
            </a:r>
            <a:r>
              <a:rPr kumimoji="1" lang="en-US" altLang="zh-CN" sz="2000" dirty="0" smtClean="0">
                <a:solidFill>
                  <a:schemeClr val="bg1"/>
                </a:solidFill>
                <a:latin typeface="Microsoft YaHei" charset="-122"/>
                <a:ea typeface="Microsoft YaHei" charset="-122"/>
                <a:cs typeface="Microsoft YaHei" charset="-122"/>
              </a:rPr>
              <a:t>UI</a:t>
            </a:r>
            <a:r>
              <a:rPr kumimoji="1" lang="zh-CN" altLang="en-US" sz="2000" dirty="0" smtClean="0">
                <a:solidFill>
                  <a:schemeClr val="bg1"/>
                </a:solidFill>
                <a:latin typeface="Microsoft YaHei" charset="-122"/>
                <a:ea typeface="Microsoft YaHei" charset="-122"/>
                <a:cs typeface="Microsoft YaHei" charset="-122"/>
              </a:rPr>
              <a:t>设计展示</a:t>
            </a:r>
            <a:endParaRPr lang="en-US" altLang="zh-CN" sz="2000" dirty="0">
              <a:solidFill>
                <a:srgbClr val="FFFF00"/>
              </a:solidFill>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b="49979"/>
          <a:stretch/>
        </p:blipFill>
        <p:spPr>
          <a:xfrm>
            <a:off x="1001803" y="1352685"/>
            <a:ext cx="7140393" cy="3816424"/>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52800"/>
          <a:stretch/>
        </p:blipFill>
        <p:spPr>
          <a:xfrm>
            <a:off x="1094712" y="1379308"/>
            <a:ext cx="7047484" cy="3554361"/>
          </a:xfrm>
          <a:prstGeom prst="rect">
            <a:avLst/>
          </a:prstGeom>
        </p:spPr>
      </p:pic>
    </p:spTree>
    <p:extLst>
      <p:ext uri="{BB962C8B-B14F-4D97-AF65-F5344CB8AC3E}">
        <p14:creationId xmlns:p14="http://schemas.microsoft.com/office/powerpoint/2010/main" val="174353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ppt_w</p:attrName>
                                        </p:attrNameLst>
                                      </p:cBhvr>
                                      <p:tavLst>
                                        <p:tav tm="0">
                                          <p:val>
                                            <p:strVal val="#ppt_w+.3"/>
                                          </p:val>
                                        </p:tav>
                                        <p:tav tm="100000">
                                          <p:val>
                                            <p:strVal val="#ppt_w"/>
                                          </p:val>
                                        </p:tav>
                                      </p:tavLst>
                                    </p:anim>
                                    <p:anim calcmode="lin" valueType="num">
                                      <p:cBhvr>
                                        <p:cTn id="8" dur="1000" fill="hold"/>
                                        <p:tgtEl>
                                          <p:spTgt spid="46"/>
                                        </p:tgtEl>
                                        <p:attrNameLst>
                                          <p:attrName>ppt_h</p:attrName>
                                        </p:attrNameLst>
                                      </p:cBhvr>
                                      <p:tavLst>
                                        <p:tav tm="0">
                                          <p:val>
                                            <p:strVal val="#ppt_h"/>
                                          </p:val>
                                        </p:tav>
                                        <p:tav tm="100000">
                                          <p:val>
                                            <p:strVal val="#ppt_h"/>
                                          </p:val>
                                        </p:tav>
                                      </p:tavLst>
                                    </p:anim>
                                    <p:animEffect transition="in" filter="fade">
                                      <p:cBhvr>
                                        <p:cTn id="9" dur="1000"/>
                                        <p:tgtEl>
                                          <p:spTgt spid="46"/>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775393"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软件设计和建模</a:t>
            </a:r>
            <a:r>
              <a:rPr lang="zh-CN" altLang="en-US" sz="2000" dirty="0" smtClean="0">
                <a:solidFill>
                  <a:schemeClr val="bg1"/>
                </a:solidFill>
                <a:latin typeface="微软雅黑" pitchFamily="34" charset="-122"/>
                <a:ea typeface="微软雅黑" pitchFamily="34" charset="-122"/>
              </a:rPr>
              <a:t>－</a:t>
            </a:r>
            <a:r>
              <a:rPr lang="zh-CN" altLang="en-US" sz="2000" dirty="0" smtClean="0">
                <a:solidFill>
                  <a:schemeClr val="bg1"/>
                </a:solidFill>
                <a:latin typeface="微软雅黑" pitchFamily="34" charset="-122"/>
                <a:ea typeface="微软雅黑" pitchFamily="34" charset="-122"/>
              </a:rPr>
              <a:t>功能模块</a:t>
            </a:r>
            <a:r>
              <a:rPr lang="zh-CN" altLang="en-US" sz="2000" dirty="0" smtClean="0">
                <a:solidFill>
                  <a:schemeClr val="bg1"/>
                </a:solidFill>
                <a:latin typeface="微软雅黑" pitchFamily="34" charset="-122"/>
                <a:ea typeface="微软雅黑" pitchFamily="34" charset="-122"/>
              </a:rPr>
              <a:t>设计</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338187" y="1238287"/>
            <a:ext cx="1657447" cy="441340"/>
            <a:chOff x="4288595" y="1265857"/>
            <a:chExt cx="3300278" cy="369332"/>
          </a:xfrm>
        </p:grpSpPr>
        <p:grpSp>
          <p:nvGrpSpPr>
            <p:cNvPr id="47" name="组合 46"/>
            <p:cNvGrpSpPr/>
            <p:nvPr/>
          </p:nvGrpSpPr>
          <p:grpSpPr>
            <a:xfrm>
              <a:off x="4288595" y="1265857"/>
              <a:ext cx="518966" cy="369332"/>
              <a:chOff x="3025770" y="1129975"/>
              <a:chExt cx="1200623" cy="1200622"/>
            </a:xfrm>
          </p:grpSpPr>
          <p:sp>
            <p:nvSpPr>
              <p:cNvPr id="65"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7069907" y="1265857"/>
              <a:ext cx="518966" cy="369332"/>
              <a:chOff x="3025770" y="1129975"/>
              <a:chExt cx="1200623" cy="1200622"/>
            </a:xfrm>
          </p:grpSpPr>
          <p:sp>
            <p:nvSpPr>
              <p:cNvPr id="63"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703253" y="1119739"/>
            <a:ext cx="4153220" cy="400110"/>
          </a:xfrm>
          <a:prstGeom prst="rect">
            <a:avLst/>
          </a:prstGeom>
          <a:noFill/>
        </p:spPr>
        <p:txBody>
          <a:bodyPr wrap="square" rtlCol="0">
            <a:spAutoFit/>
          </a:bodyPr>
          <a:lstStyle/>
          <a:p>
            <a:pPr marL="285750" indent="-285750">
              <a:buFont typeface="Wingdings" charset="2"/>
              <a:buChar char="Ø"/>
            </a:pPr>
            <a:r>
              <a:rPr lang="zh-CN" altLang="en-US" sz="2000" dirty="0" smtClean="0">
                <a:solidFill>
                  <a:schemeClr val="bg1"/>
                </a:solidFill>
                <a:latin typeface="Microsoft YaHei" charset="-122"/>
                <a:ea typeface="Microsoft YaHei" charset="-122"/>
                <a:cs typeface="Microsoft YaHei" charset="-122"/>
              </a:rPr>
              <a:t>基础类图设计</a:t>
            </a:r>
            <a:r>
              <a:rPr lang="en-US" altLang="zh-CN" sz="2000" dirty="0" smtClean="0">
                <a:solidFill>
                  <a:schemeClr val="bg1"/>
                </a:solidFill>
                <a:latin typeface="Microsoft YaHei" charset="-122"/>
                <a:ea typeface="Microsoft YaHei" charset="-122"/>
                <a:cs typeface="Microsoft YaHei" charset="-122"/>
              </a:rPr>
              <a:t>——</a:t>
            </a:r>
            <a:r>
              <a:rPr lang="zh-CN" altLang="en-US" sz="2000" dirty="0" smtClean="0">
                <a:solidFill>
                  <a:schemeClr val="bg1"/>
                </a:solidFill>
                <a:latin typeface="Microsoft YaHei" charset="-122"/>
                <a:ea typeface="Microsoft YaHei" charset="-122"/>
                <a:cs typeface="Microsoft YaHei" charset="-122"/>
              </a:rPr>
              <a:t>划分功能模块</a:t>
            </a:r>
            <a:endParaRPr lang="en-US" altLang="zh-CN" sz="2000" dirty="0">
              <a:solidFill>
                <a:schemeClr val="bg1"/>
              </a:solidFill>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236" t="19869" r="8059" b="15000"/>
          <a:stretch/>
        </p:blipFill>
        <p:spPr>
          <a:xfrm>
            <a:off x="825555" y="1708896"/>
            <a:ext cx="7786904" cy="3350012"/>
          </a:xfrm>
          <a:prstGeom prst="rect">
            <a:avLst/>
          </a:prstGeom>
        </p:spPr>
      </p:pic>
    </p:spTree>
    <p:extLst>
      <p:ext uri="{BB962C8B-B14F-4D97-AF65-F5344CB8AC3E}">
        <p14:creationId xmlns:p14="http://schemas.microsoft.com/office/powerpoint/2010/main" val="105953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ppt_w</p:attrName>
                                        </p:attrNameLst>
                                      </p:cBhvr>
                                      <p:tavLst>
                                        <p:tav tm="0">
                                          <p:val>
                                            <p:strVal val="#ppt_w+.3"/>
                                          </p:val>
                                        </p:tav>
                                        <p:tav tm="100000">
                                          <p:val>
                                            <p:strVal val="#ppt_w"/>
                                          </p:val>
                                        </p:tav>
                                      </p:tavLst>
                                    </p:anim>
                                    <p:anim calcmode="lin" valueType="num">
                                      <p:cBhvr>
                                        <p:cTn id="8" dur="1000" fill="hold"/>
                                        <p:tgtEl>
                                          <p:spTgt spid="46"/>
                                        </p:tgtEl>
                                        <p:attrNameLst>
                                          <p:attrName>ppt_h</p:attrName>
                                        </p:attrNameLst>
                                      </p:cBhvr>
                                      <p:tavLst>
                                        <p:tav tm="0">
                                          <p:val>
                                            <p:strVal val="#ppt_h"/>
                                          </p:val>
                                        </p:tav>
                                        <p:tav tm="100000">
                                          <p:val>
                                            <p:strVal val="#ppt_h"/>
                                          </p:val>
                                        </p:tav>
                                      </p:tavLst>
                                    </p:anim>
                                    <p:animEffect transition="in" filter="fade">
                                      <p:cBhvr>
                                        <p:cTn id="9" dur="1000"/>
                                        <p:tgtEl>
                                          <p:spTgt spid="46"/>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775393"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软件设计和建模</a:t>
            </a:r>
            <a:r>
              <a:rPr lang="zh-CN" altLang="en-US" sz="2000" dirty="0" smtClean="0">
                <a:solidFill>
                  <a:schemeClr val="bg1"/>
                </a:solidFill>
                <a:latin typeface="微软雅黑" pitchFamily="34" charset="-122"/>
                <a:ea typeface="微软雅黑" pitchFamily="34" charset="-122"/>
              </a:rPr>
              <a:t>－</a:t>
            </a:r>
            <a:r>
              <a:rPr lang="zh-CN" altLang="en-US" sz="2000" dirty="0" smtClean="0">
                <a:solidFill>
                  <a:schemeClr val="bg1"/>
                </a:solidFill>
                <a:latin typeface="微软雅黑" pitchFamily="34" charset="-122"/>
                <a:ea typeface="微软雅黑" pitchFamily="34" charset="-122"/>
              </a:rPr>
              <a:t>功能模块</a:t>
            </a:r>
            <a:r>
              <a:rPr lang="zh-CN" altLang="en-US" sz="2000" dirty="0" smtClean="0">
                <a:solidFill>
                  <a:schemeClr val="bg1"/>
                </a:solidFill>
                <a:latin typeface="微软雅黑" pitchFamily="34" charset="-122"/>
                <a:ea typeface="微软雅黑" pitchFamily="34" charset="-122"/>
              </a:rPr>
              <a:t>设计</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4</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338187" y="1238287"/>
            <a:ext cx="1657447" cy="441340"/>
            <a:chOff x="4288595" y="1265857"/>
            <a:chExt cx="3300278" cy="369332"/>
          </a:xfrm>
        </p:grpSpPr>
        <p:grpSp>
          <p:nvGrpSpPr>
            <p:cNvPr id="47" name="组合 46"/>
            <p:cNvGrpSpPr/>
            <p:nvPr/>
          </p:nvGrpSpPr>
          <p:grpSpPr>
            <a:xfrm>
              <a:off x="4288595" y="1265857"/>
              <a:ext cx="518966" cy="369332"/>
              <a:chOff x="3025770" y="1129975"/>
              <a:chExt cx="1200623" cy="1200622"/>
            </a:xfrm>
          </p:grpSpPr>
          <p:sp>
            <p:nvSpPr>
              <p:cNvPr id="65"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7069907" y="1265857"/>
              <a:ext cx="518966" cy="369332"/>
              <a:chOff x="3025770" y="1129975"/>
              <a:chExt cx="1200623" cy="1200622"/>
            </a:xfrm>
          </p:grpSpPr>
          <p:sp>
            <p:nvSpPr>
              <p:cNvPr id="63" name="椭圆 46"/>
              <p:cNvSpPr/>
              <p:nvPr/>
            </p:nvSpPr>
            <p:spPr>
              <a:xfrm rot="2684652">
                <a:off x="3150103" y="1254308"/>
                <a:ext cx="951957" cy="95195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7"/>
              <p:cNvSpPr/>
              <p:nvPr/>
            </p:nvSpPr>
            <p:spPr>
              <a:xfrm rot="2684652">
                <a:off x="3025770" y="1129975"/>
                <a:ext cx="1200623" cy="1200622"/>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319260" y="2097620"/>
            <a:ext cx="1844524" cy="1323439"/>
          </a:xfrm>
          <a:prstGeom prst="rect">
            <a:avLst/>
          </a:prstGeom>
          <a:noFill/>
        </p:spPr>
        <p:txBody>
          <a:bodyPr wrap="square" rtlCol="0">
            <a:spAutoFit/>
          </a:bodyPr>
          <a:lstStyle/>
          <a:p>
            <a:pPr marL="285750" indent="-285750">
              <a:buFont typeface="Wingdings" charset="2"/>
              <a:buChar char="Ø"/>
            </a:pPr>
            <a:r>
              <a:rPr lang="zh-CN" altLang="en-US" sz="2000" dirty="0" smtClean="0">
                <a:solidFill>
                  <a:schemeClr val="bg1"/>
                </a:solidFill>
                <a:latin typeface="Microsoft YaHei" charset="-122"/>
                <a:ea typeface="Microsoft YaHei" charset="-122"/>
                <a:cs typeface="Microsoft YaHei" charset="-122"/>
              </a:rPr>
              <a:t>分析类图</a:t>
            </a:r>
            <a:endParaRPr lang="en-US" altLang="zh-CN" sz="2000" dirty="0" smtClean="0">
              <a:solidFill>
                <a:schemeClr val="bg1"/>
              </a:solidFill>
              <a:latin typeface="Microsoft YaHei" charset="-122"/>
              <a:ea typeface="Microsoft YaHei" charset="-122"/>
              <a:cs typeface="Microsoft YaHei" charset="-122"/>
            </a:endParaRPr>
          </a:p>
          <a:p>
            <a:pPr marL="285750" indent="-285750">
              <a:buFont typeface="Wingdings" charset="2"/>
              <a:buChar char="Ø"/>
            </a:pPr>
            <a:endParaRPr lang="en-US" altLang="zh-CN" sz="2000" dirty="0">
              <a:solidFill>
                <a:schemeClr val="bg1"/>
              </a:solidFill>
              <a:latin typeface="Microsoft YaHei" charset="-122"/>
              <a:ea typeface="Microsoft YaHei" charset="-122"/>
              <a:cs typeface="Microsoft YaHei" charset="-122"/>
            </a:endParaRPr>
          </a:p>
          <a:p>
            <a:r>
              <a:rPr lang="zh-CN" altLang="en-US" sz="2000" dirty="0" smtClean="0">
                <a:solidFill>
                  <a:schemeClr val="bg1"/>
                </a:solidFill>
                <a:latin typeface="Microsoft YaHei" charset="-122"/>
                <a:ea typeface="Microsoft YaHei" charset="-122"/>
                <a:cs typeface="Microsoft YaHei" charset="-122"/>
              </a:rPr>
              <a:t>从</a:t>
            </a:r>
            <a:r>
              <a:rPr lang="zh-CN" altLang="en-US" sz="2000" dirty="0">
                <a:solidFill>
                  <a:schemeClr val="bg1"/>
                </a:solidFill>
                <a:latin typeface="Microsoft YaHei" charset="-122"/>
                <a:ea typeface="Microsoft YaHei" charset="-122"/>
                <a:cs typeface="Microsoft YaHei" charset="-122"/>
              </a:rPr>
              <a:t>需求到设计实现的</a:t>
            </a:r>
            <a:r>
              <a:rPr lang="zh-CN" altLang="en-US" sz="2000" dirty="0" smtClean="0">
                <a:solidFill>
                  <a:schemeClr val="bg1"/>
                </a:solidFill>
                <a:latin typeface="Microsoft YaHei" charset="-122"/>
                <a:ea typeface="Microsoft YaHei" charset="-122"/>
                <a:cs typeface="Microsoft YaHei" charset="-122"/>
              </a:rPr>
              <a:t>桥梁</a:t>
            </a:r>
            <a:endParaRPr lang="en-US" altLang="zh-CN" sz="2000" dirty="0" smtClean="0">
              <a:solidFill>
                <a:schemeClr val="bg1"/>
              </a:solidFill>
              <a:latin typeface="Microsoft YaHei" charset="-122"/>
              <a:ea typeface="Microsoft YaHei" charset="-122"/>
              <a:cs typeface="Microsoft YaHei" charset="-122"/>
            </a:endParaRPr>
          </a:p>
        </p:txBody>
      </p:sp>
      <p:pic>
        <p:nvPicPr>
          <p:cNvPr id="3" name="图片 2"/>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rcRect l="2535" r="3744"/>
          <a:stretch/>
        </p:blipFill>
        <p:spPr>
          <a:xfrm>
            <a:off x="1794040" y="0"/>
            <a:ext cx="7344816" cy="5143500"/>
          </a:xfrm>
          <a:prstGeom prst="rect">
            <a:avLst/>
          </a:prstGeom>
        </p:spPr>
      </p:pic>
    </p:spTree>
    <p:extLst>
      <p:ext uri="{BB962C8B-B14F-4D97-AF65-F5344CB8AC3E}">
        <p14:creationId xmlns:p14="http://schemas.microsoft.com/office/powerpoint/2010/main" val="24265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ppt_w</p:attrName>
                                        </p:attrNameLst>
                                      </p:cBhvr>
                                      <p:tavLst>
                                        <p:tav tm="0">
                                          <p:val>
                                            <p:strVal val="#ppt_w+.3"/>
                                          </p:val>
                                        </p:tav>
                                        <p:tav tm="100000">
                                          <p:val>
                                            <p:strVal val="#ppt_w"/>
                                          </p:val>
                                        </p:tav>
                                      </p:tavLst>
                                    </p:anim>
                                    <p:anim calcmode="lin" valueType="num">
                                      <p:cBhvr>
                                        <p:cTn id="8" dur="1000" fill="hold"/>
                                        <p:tgtEl>
                                          <p:spTgt spid="46"/>
                                        </p:tgtEl>
                                        <p:attrNameLst>
                                          <p:attrName>ppt_h</p:attrName>
                                        </p:attrNameLst>
                                      </p:cBhvr>
                                      <p:tavLst>
                                        <p:tav tm="0">
                                          <p:val>
                                            <p:strVal val="#ppt_h"/>
                                          </p:val>
                                        </p:tav>
                                        <p:tav tm="100000">
                                          <p:val>
                                            <p:strVal val="#ppt_h"/>
                                          </p:val>
                                        </p:tav>
                                      </p:tavLst>
                                    </p:anim>
                                    <p:animEffect transition="in" filter="fade">
                                      <p:cBhvr>
                                        <p:cTn id="9" dur="1000"/>
                                        <p:tgtEl>
                                          <p:spTgt spid="46"/>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406" y="1734282"/>
            <a:ext cx="5738749" cy="1674937"/>
            <a:chOff x="-9406" y="1544053"/>
            <a:chExt cx="5738749" cy="2055394"/>
          </a:xfrm>
        </p:grpSpPr>
        <p:sp>
          <p:nvSpPr>
            <p:cNvPr id="4" name="圆角矩形 3"/>
            <p:cNvSpPr/>
            <p:nvPr/>
          </p:nvSpPr>
          <p:spPr>
            <a:xfrm>
              <a:off x="0" y="1707654"/>
              <a:ext cx="5544616" cy="1728192"/>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
            <p:cNvSpPr/>
            <p:nvPr/>
          </p:nvSpPr>
          <p:spPr>
            <a:xfrm>
              <a:off x="-9406" y="1544053"/>
              <a:ext cx="5738749" cy="2055394"/>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TextBox 11"/>
          <p:cNvSpPr txBox="1"/>
          <p:nvPr/>
        </p:nvSpPr>
        <p:spPr>
          <a:xfrm>
            <a:off x="321668" y="2248584"/>
            <a:ext cx="1287212" cy="646331"/>
          </a:xfrm>
          <a:prstGeom prst="rect">
            <a:avLst/>
          </a:prstGeom>
          <a:noFill/>
        </p:spPr>
        <p:txBody>
          <a:bodyPr wrap="none" rtlCol="0">
            <a:spAutoFit/>
          </a:bodyPr>
          <a:lstStyle/>
          <a:p>
            <a:r>
              <a:rPr lang="en-US" altLang="zh-CN" sz="3600" dirty="0" smtClean="0">
                <a:solidFill>
                  <a:schemeClr val="bg1"/>
                </a:solidFill>
              </a:rPr>
              <a:t>Part 1</a:t>
            </a:r>
            <a:endParaRPr lang="zh-CN" altLang="en-US" sz="3600" dirty="0">
              <a:solidFill>
                <a:schemeClr val="bg1"/>
              </a:solidFill>
            </a:endParaRPr>
          </a:p>
        </p:txBody>
      </p:sp>
      <p:cxnSp>
        <p:nvCxnSpPr>
          <p:cNvPr id="14" name="直接连接符 13"/>
          <p:cNvCxnSpPr/>
          <p:nvPr/>
        </p:nvCxnSpPr>
        <p:spPr>
          <a:xfrm>
            <a:off x="1659680" y="2158139"/>
            <a:ext cx="0" cy="827222"/>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195736" y="2340918"/>
            <a:ext cx="1415772" cy="461665"/>
          </a:xfrm>
          <a:prstGeom prst="rect">
            <a:avLst/>
          </a:prstGeom>
        </p:spPr>
        <p:txBody>
          <a:bodyPr wrap="none">
            <a:spAutoFit/>
          </a:bodyPr>
          <a:lstStyle/>
          <a:p>
            <a:r>
              <a:rPr lang="zh-CN" altLang="en-US" sz="2400" b="1" dirty="0" smtClean="0">
                <a:solidFill>
                  <a:schemeClr val="bg1"/>
                </a:solidFill>
                <a:latin typeface="微软雅黑" pitchFamily="34" charset="-122"/>
                <a:ea typeface="微软雅黑" pitchFamily="34" charset="-122"/>
              </a:rPr>
              <a:t>系统简介</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65074532"/>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406" y="1734282"/>
            <a:ext cx="5738749" cy="1674937"/>
            <a:chOff x="-9406" y="1544053"/>
            <a:chExt cx="5738749" cy="2055394"/>
          </a:xfrm>
        </p:grpSpPr>
        <p:sp>
          <p:nvSpPr>
            <p:cNvPr id="4" name="圆角矩形 3"/>
            <p:cNvSpPr/>
            <p:nvPr/>
          </p:nvSpPr>
          <p:spPr>
            <a:xfrm>
              <a:off x="0" y="1707654"/>
              <a:ext cx="5544616" cy="1728192"/>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
            <p:cNvSpPr/>
            <p:nvPr/>
          </p:nvSpPr>
          <p:spPr>
            <a:xfrm>
              <a:off x="-9406" y="1544053"/>
              <a:ext cx="5738749" cy="2055394"/>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TextBox 11"/>
          <p:cNvSpPr txBox="1"/>
          <p:nvPr/>
        </p:nvSpPr>
        <p:spPr>
          <a:xfrm>
            <a:off x="321668" y="2248584"/>
            <a:ext cx="1287468" cy="646331"/>
          </a:xfrm>
          <a:prstGeom prst="rect">
            <a:avLst/>
          </a:prstGeom>
          <a:noFill/>
        </p:spPr>
        <p:txBody>
          <a:bodyPr wrap="none" rtlCol="0">
            <a:spAutoFit/>
          </a:bodyPr>
          <a:lstStyle/>
          <a:p>
            <a:r>
              <a:rPr lang="en-US" altLang="zh-CN" sz="3600" dirty="0" smtClean="0">
                <a:solidFill>
                  <a:schemeClr val="bg1"/>
                </a:solidFill>
              </a:rPr>
              <a:t>Part </a:t>
            </a:r>
            <a:r>
              <a:rPr lang="en-US" altLang="zh-CN" sz="3600" dirty="0">
                <a:solidFill>
                  <a:schemeClr val="bg1"/>
                </a:solidFill>
              </a:rPr>
              <a:t>5</a:t>
            </a:r>
            <a:endParaRPr lang="zh-CN" altLang="en-US" sz="3600" dirty="0">
              <a:solidFill>
                <a:schemeClr val="bg1"/>
              </a:solidFill>
            </a:endParaRPr>
          </a:p>
        </p:txBody>
      </p:sp>
      <p:cxnSp>
        <p:nvCxnSpPr>
          <p:cNvPr id="14" name="直接连接符 13"/>
          <p:cNvCxnSpPr/>
          <p:nvPr/>
        </p:nvCxnSpPr>
        <p:spPr>
          <a:xfrm>
            <a:off x="1659680" y="2158139"/>
            <a:ext cx="0" cy="827222"/>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961081" y="2346848"/>
            <a:ext cx="2716560" cy="461665"/>
          </a:xfrm>
          <a:prstGeom prst="rect">
            <a:avLst/>
          </a:prstGeom>
        </p:spPr>
        <p:txBody>
          <a:bodyPr wrap="square">
            <a:spAutoFit/>
          </a:bodyPr>
          <a:lstStyle/>
          <a:p>
            <a:pPr algn="ctr"/>
            <a:r>
              <a:rPr lang="zh-CN" altLang="en-US" sz="2400" b="1" dirty="0">
                <a:solidFill>
                  <a:schemeClr val="bg1"/>
                </a:solidFill>
                <a:latin typeface="微软雅黑" pitchFamily="34" charset="-122"/>
                <a:ea typeface="微软雅黑" pitchFamily="34" charset="-122"/>
              </a:rPr>
              <a:t>设计</a:t>
            </a:r>
            <a:r>
              <a:rPr lang="zh-CN" altLang="en-US" sz="2400" b="1" dirty="0" smtClean="0">
                <a:solidFill>
                  <a:schemeClr val="bg1"/>
                </a:solidFill>
                <a:latin typeface="微软雅黑" pitchFamily="34" charset="-122"/>
                <a:ea typeface="微软雅黑" pitchFamily="34" charset="-122"/>
              </a:rPr>
              <a:t>文档内容</a:t>
            </a:r>
            <a:r>
              <a:rPr lang="zh-CN" altLang="en-US" sz="2400" b="1" dirty="0">
                <a:solidFill>
                  <a:schemeClr val="bg1"/>
                </a:solidFill>
                <a:latin typeface="微软雅黑" pitchFamily="34" charset="-122"/>
                <a:ea typeface="微软雅黑" pitchFamily="34" charset="-122"/>
              </a:rPr>
              <a:t>介绍</a:t>
            </a:r>
          </a:p>
        </p:txBody>
      </p:sp>
    </p:spTree>
    <p:extLst>
      <p:ext uri="{BB962C8B-B14F-4D97-AF65-F5344CB8AC3E}">
        <p14:creationId xmlns:p14="http://schemas.microsoft.com/office/powerpoint/2010/main" val="1149515928"/>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73" y="320172"/>
            <a:ext cx="2815810" cy="400110"/>
          </a:xfrm>
          <a:prstGeom prst="rect">
            <a:avLst/>
          </a:prstGeom>
        </p:spPr>
        <p:txBody>
          <a:bodyPr wrap="square">
            <a:spAutoFit/>
          </a:bodyPr>
          <a:lstStyle/>
          <a:p>
            <a:r>
              <a:rPr lang="zh-CN" altLang="en-US" sz="2000">
                <a:solidFill>
                  <a:schemeClr val="bg1"/>
                </a:solidFill>
                <a:latin typeface="微软雅黑" pitchFamily="34" charset="-122"/>
                <a:ea typeface="微软雅黑" pitchFamily="34" charset="-122"/>
              </a:rPr>
              <a:t>设计文档内容介绍</a:t>
            </a: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5</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7"/>
          <p:cNvSpPr>
            <a:spLocks noChangeArrowheads="1"/>
          </p:cNvSpPr>
          <p:nvPr/>
        </p:nvSpPr>
        <p:spPr bwMode="auto">
          <a:xfrm>
            <a:off x="1" y="1021938"/>
            <a:ext cx="9144000" cy="4121562"/>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endParaRPr lang="zh-CN" altLang="zh-CN" sz="1100">
              <a:solidFill>
                <a:srgbClr val="FFFFFF"/>
              </a:solidFill>
              <a:latin typeface="宋体" charset="-122"/>
              <a:sym typeface="宋体" charset="-122"/>
            </a:endParaRPr>
          </a:p>
        </p:txBody>
      </p:sp>
      <p:sp>
        <p:nvSpPr>
          <p:cNvPr id="13" name="矩形 1"/>
          <p:cNvSpPr>
            <a:spLocks noChangeArrowheads="1"/>
          </p:cNvSpPr>
          <p:nvPr/>
        </p:nvSpPr>
        <p:spPr bwMode="auto">
          <a:xfrm>
            <a:off x="25448" y="1021938"/>
            <a:ext cx="9144000" cy="4121562"/>
          </a:xfrm>
          <a:prstGeom prst="rect">
            <a:avLst/>
          </a:prstGeom>
          <a:solidFill>
            <a:srgbClr val="FFFFFF">
              <a:alpha val="705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endParaRPr lang="zh-CN" altLang="zh-CN" sz="1100">
              <a:solidFill>
                <a:srgbClr val="FFFFFF"/>
              </a:solidFill>
              <a:latin typeface="宋体" charset="-122"/>
              <a:sym typeface="宋体" charset="-122"/>
            </a:endParaRPr>
          </a:p>
        </p:txBody>
      </p:sp>
      <p:sp>
        <p:nvSpPr>
          <p:cNvPr id="14" name="直接连接符 17"/>
          <p:cNvSpPr>
            <a:spLocks noChangeShapeType="1"/>
          </p:cNvSpPr>
          <p:nvPr/>
        </p:nvSpPr>
        <p:spPr bwMode="auto">
          <a:xfrm>
            <a:off x="661575" y="1640845"/>
            <a:ext cx="566737" cy="1097"/>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15" name="文本框 19"/>
          <p:cNvSpPr>
            <a:spLocks noChangeArrowheads="1"/>
          </p:cNvSpPr>
          <p:nvPr/>
        </p:nvSpPr>
        <p:spPr bwMode="auto">
          <a:xfrm>
            <a:off x="778257" y="1020413"/>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dirty="0">
                <a:solidFill>
                  <a:schemeClr val="bg1"/>
                </a:solidFill>
                <a:latin typeface="Calibri Light" charset="0"/>
                <a:sym typeface="Calibri Light" charset="0"/>
              </a:rPr>
              <a:t>1</a:t>
            </a:r>
            <a:endParaRPr lang="zh-CN" altLang="en-US" sz="3200" dirty="0">
              <a:solidFill>
                <a:schemeClr val="bg1"/>
              </a:solidFill>
              <a:latin typeface="Calibri Light" charset="0"/>
              <a:sym typeface="Calibri Light" charset="0"/>
            </a:endParaRPr>
          </a:p>
        </p:txBody>
      </p:sp>
      <p:grpSp>
        <p:nvGrpSpPr>
          <p:cNvPr id="17" name="Group 14"/>
          <p:cNvGrpSpPr>
            <a:grpSpLocks/>
          </p:cNvGrpSpPr>
          <p:nvPr/>
        </p:nvGrpSpPr>
        <p:grpSpPr bwMode="auto">
          <a:xfrm>
            <a:off x="534058" y="1759056"/>
            <a:ext cx="800219" cy="1231108"/>
            <a:chOff x="68435" y="-24595"/>
            <a:chExt cx="1067640" cy="1782100"/>
          </a:xfrm>
        </p:grpSpPr>
        <p:sp>
          <p:nvSpPr>
            <p:cNvPr id="19" name="文本框 18"/>
            <p:cNvSpPr>
              <a:spLocks noChangeArrowheads="1"/>
            </p:cNvSpPr>
            <p:nvPr/>
          </p:nvSpPr>
          <p:spPr bwMode="auto">
            <a:xfrm>
              <a:off x="136873" y="-24595"/>
              <a:ext cx="930765" cy="5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引言</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20" name="文本框 20"/>
            <p:cNvSpPr>
              <a:spLocks noChangeArrowheads="1"/>
            </p:cNvSpPr>
            <p:nvPr/>
          </p:nvSpPr>
          <p:spPr bwMode="auto">
            <a:xfrm>
              <a:off x="68435" y="554588"/>
              <a:ext cx="1067640" cy="120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编写目的</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项目背景</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定义</a:t>
              </a:r>
              <a:endParaRPr lang="en-US" altLang="zh-CN" sz="1200" dirty="0" smtClean="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参考资料</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21" name="直接连接符 26"/>
          <p:cNvSpPr>
            <a:spLocks noChangeShapeType="1"/>
          </p:cNvSpPr>
          <p:nvPr/>
        </p:nvSpPr>
        <p:spPr bwMode="auto">
          <a:xfrm>
            <a:off x="3233838" y="1615406"/>
            <a:ext cx="566737" cy="1097"/>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22" name="文本框 28"/>
          <p:cNvSpPr>
            <a:spLocks noChangeArrowheads="1"/>
          </p:cNvSpPr>
          <p:nvPr/>
        </p:nvSpPr>
        <p:spPr bwMode="auto">
          <a:xfrm>
            <a:off x="3300116" y="1023086"/>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a:solidFill>
                  <a:schemeClr val="bg1"/>
                </a:solidFill>
                <a:latin typeface="Calibri Light" charset="0"/>
                <a:sym typeface="Calibri Light" charset="0"/>
              </a:rPr>
              <a:t>2</a:t>
            </a:r>
            <a:endParaRPr lang="zh-CN" altLang="en-US" sz="3200" dirty="0">
              <a:solidFill>
                <a:schemeClr val="bg1"/>
              </a:solidFill>
              <a:latin typeface="Calibri Light" charset="0"/>
              <a:sym typeface="Calibri Light" charset="0"/>
            </a:endParaRPr>
          </a:p>
        </p:txBody>
      </p:sp>
      <p:grpSp>
        <p:nvGrpSpPr>
          <p:cNvPr id="23" name="Group 19"/>
          <p:cNvGrpSpPr>
            <a:grpSpLocks/>
          </p:cNvGrpSpPr>
          <p:nvPr/>
        </p:nvGrpSpPr>
        <p:grpSpPr bwMode="auto">
          <a:xfrm>
            <a:off x="2112533" y="2029182"/>
            <a:ext cx="2075526" cy="400110"/>
            <a:chOff x="-280934" y="82633"/>
            <a:chExt cx="3306832" cy="579183"/>
          </a:xfrm>
        </p:grpSpPr>
        <p:sp>
          <p:nvSpPr>
            <p:cNvPr id="24" name="文本框 27"/>
            <p:cNvSpPr>
              <a:spLocks noChangeArrowheads="1"/>
            </p:cNvSpPr>
            <p:nvPr/>
          </p:nvSpPr>
          <p:spPr bwMode="auto">
            <a:xfrm>
              <a:off x="385132" y="82633"/>
              <a:ext cx="2640766" cy="5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程序系统的结构</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25" name="文本框 29"/>
            <p:cNvSpPr>
              <a:spLocks noChangeArrowheads="1"/>
            </p:cNvSpPr>
            <p:nvPr/>
          </p:nvSpPr>
          <p:spPr bwMode="auto">
            <a:xfrm>
              <a:off x="-280934" y="255982"/>
              <a:ext cx="2917237" cy="40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  </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26" name="直接连接符 31"/>
          <p:cNvSpPr>
            <a:spLocks noChangeShapeType="1"/>
          </p:cNvSpPr>
          <p:nvPr/>
        </p:nvSpPr>
        <p:spPr bwMode="auto">
          <a:xfrm>
            <a:off x="6017791" y="1648409"/>
            <a:ext cx="566737" cy="1097"/>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27" name="文本框 33"/>
          <p:cNvSpPr>
            <a:spLocks noChangeArrowheads="1"/>
          </p:cNvSpPr>
          <p:nvPr/>
        </p:nvSpPr>
        <p:spPr bwMode="auto">
          <a:xfrm>
            <a:off x="6116213" y="1043864"/>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dirty="0">
                <a:solidFill>
                  <a:schemeClr val="bg1"/>
                </a:solidFill>
                <a:latin typeface="Calibri Light" charset="0"/>
                <a:sym typeface="Calibri Light" charset="0"/>
              </a:rPr>
              <a:t>3</a:t>
            </a:r>
            <a:endParaRPr lang="zh-CN" altLang="en-US" sz="3200" dirty="0">
              <a:solidFill>
                <a:schemeClr val="bg1"/>
              </a:solidFill>
              <a:latin typeface="Calibri Light" charset="0"/>
              <a:sym typeface="Calibri Light" charset="0"/>
            </a:endParaRPr>
          </a:p>
        </p:txBody>
      </p:sp>
      <p:grpSp>
        <p:nvGrpSpPr>
          <p:cNvPr id="28" name="Group 24"/>
          <p:cNvGrpSpPr>
            <a:grpSpLocks/>
          </p:cNvGrpSpPr>
          <p:nvPr/>
        </p:nvGrpSpPr>
        <p:grpSpPr bwMode="auto">
          <a:xfrm>
            <a:off x="5292885" y="1798469"/>
            <a:ext cx="1980029" cy="1046441"/>
            <a:chOff x="-437643" y="-257411"/>
            <a:chExt cx="2641464" cy="1514783"/>
          </a:xfrm>
        </p:grpSpPr>
        <p:sp>
          <p:nvSpPr>
            <p:cNvPr id="29" name="文本框 32"/>
            <p:cNvSpPr>
              <a:spLocks noChangeArrowheads="1"/>
            </p:cNvSpPr>
            <p:nvPr/>
          </p:nvSpPr>
          <p:spPr bwMode="auto">
            <a:xfrm>
              <a:off x="-437643" y="-257411"/>
              <a:ext cx="2641464" cy="57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数据库设计说明</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30" name="文本框 34"/>
            <p:cNvSpPr>
              <a:spLocks noChangeArrowheads="1"/>
            </p:cNvSpPr>
            <p:nvPr/>
          </p:nvSpPr>
          <p:spPr bwMode="auto">
            <a:xfrm>
              <a:off x="-88058" y="321771"/>
              <a:ext cx="1888715" cy="93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数据库描述</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数据库的数据结构</a:t>
              </a:r>
              <a:endParaRPr lang="en-US" altLang="zh-CN" sz="1200" dirty="0" smtClean="0">
                <a:solidFill>
                  <a:srgbClr val="D8D8D8"/>
                </a:solidFill>
                <a:latin typeface="Microsoft YaHei" charset="-122"/>
                <a:ea typeface="Microsoft YaHei" charset="-122"/>
                <a:cs typeface="Microsoft YaHei" charset="-122"/>
                <a:sym typeface="Calibri" charset="0"/>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Calibri" charset="0"/>
                </a:rPr>
                <a:t>数据库结构</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31" name="直接连接符 36"/>
          <p:cNvSpPr>
            <a:spLocks noChangeShapeType="1"/>
          </p:cNvSpPr>
          <p:nvPr/>
        </p:nvSpPr>
        <p:spPr bwMode="auto">
          <a:xfrm>
            <a:off x="2009512" y="3112990"/>
            <a:ext cx="566737" cy="1097"/>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grpSp>
        <p:nvGrpSpPr>
          <p:cNvPr id="32" name="Group 28"/>
          <p:cNvGrpSpPr>
            <a:grpSpLocks/>
          </p:cNvGrpSpPr>
          <p:nvPr/>
        </p:nvGrpSpPr>
        <p:grpSpPr bwMode="auto">
          <a:xfrm>
            <a:off x="1210294" y="3169157"/>
            <a:ext cx="2236510" cy="1797175"/>
            <a:chOff x="-319698" y="-279572"/>
            <a:chExt cx="2983436" cy="2601517"/>
          </a:xfrm>
        </p:grpSpPr>
        <p:sp>
          <p:nvSpPr>
            <p:cNvPr id="33" name="文本框 37"/>
            <p:cNvSpPr>
              <a:spLocks noChangeArrowheads="1"/>
            </p:cNvSpPr>
            <p:nvPr/>
          </p:nvSpPr>
          <p:spPr bwMode="auto">
            <a:xfrm>
              <a:off x="-319698" y="-279572"/>
              <a:ext cx="2983436" cy="57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用户注册登录模块</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34" name="文本框 39"/>
            <p:cNvSpPr>
              <a:spLocks noChangeArrowheads="1"/>
            </p:cNvSpPr>
            <p:nvPr/>
          </p:nvSpPr>
          <p:spPr bwMode="auto">
            <a:xfrm>
              <a:off x="77499" y="317083"/>
              <a:ext cx="2093878" cy="20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程序描述</a:t>
              </a:r>
              <a:endParaRPr lang="en-US" altLang="zh-CN" sz="1200" dirty="0" smtClean="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功能、性能</a:t>
              </a:r>
              <a:endParaRPr lang="en-US" altLang="zh-CN" sz="1200" dirty="0" smtClean="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输入项、输出项</a:t>
              </a:r>
              <a:endParaRPr lang="en-US" altLang="zh-CN" sz="1200" dirty="0" smtClean="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算法、流程逻辑</a:t>
              </a:r>
              <a:endParaRPr lang="en-US" altLang="zh-CN" sz="1200" dirty="0" smtClean="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接口、存储分配</a:t>
              </a:r>
              <a:endParaRPr lang="en-US" altLang="zh-CN" sz="1200" dirty="0" smtClean="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注释设计</a:t>
              </a:r>
              <a:r>
                <a:rPr lang="zh-CN" altLang="en-US" sz="1200" dirty="0">
                  <a:solidFill>
                    <a:srgbClr val="D8D8D8"/>
                  </a:solidFill>
                  <a:latin typeface="Microsoft YaHei" charset="-122"/>
                  <a:ea typeface="Microsoft YaHei" charset="-122"/>
                  <a:cs typeface="Microsoft YaHei" charset="-122"/>
                  <a:sym typeface="宋体" charset="-122"/>
                </a:rPr>
                <a:t>、</a:t>
              </a:r>
              <a:r>
                <a:rPr lang="zh-CN" altLang="en-US" sz="1200" dirty="0" smtClean="0">
                  <a:solidFill>
                    <a:srgbClr val="D8D8D8"/>
                  </a:solidFill>
                  <a:latin typeface="Microsoft YaHei" charset="-122"/>
                  <a:ea typeface="Microsoft YaHei" charset="-122"/>
                  <a:cs typeface="Microsoft YaHei" charset="-122"/>
                  <a:sym typeface="宋体" charset="-122"/>
                </a:rPr>
                <a:t>限制条件</a:t>
              </a:r>
              <a:endParaRPr lang="en-US" altLang="zh-CN" sz="1200" dirty="0" smtClean="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smtClean="0">
                  <a:solidFill>
                    <a:srgbClr val="D8D8D8"/>
                  </a:solidFill>
                  <a:latin typeface="Microsoft YaHei" charset="-122"/>
                  <a:ea typeface="Microsoft YaHei" charset="-122"/>
                  <a:cs typeface="Microsoft YaHei" charset="-122"/>
                  <a:sym typeface="宋体" charset="-122"/>
                </a:rPr>
                <a:t>尚未解决的问题</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35" name="直接连接符 58"/>
          <p:cNvSpPr>
            <a:spLocks noChangeShapeType="1"/>
          </p:cNvSpPr>
          <p:nvPr/>
        </p:nvSpPr>
        <p:spPr bwMode="auto">
          <a:xfrm flipV="1">
            <a:off x="4513118" y="3138044"/>
            <a:ext cx="566737" cy="1"/>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36" name="文本框 60"/>
          <p:cNvSpPr>
            <a:spLocks noChangeArrowheads="1"/>
          </p:cNvSpPr>
          <p:nvPr/>
        </p:nvSpPr>
        <p:spPr bwMode="auto">
          <a:xfrm>
            <a:off x="4639881" y="2493136"/>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dirty="0" smtClean="0">
                <a:solidFill>
                  <a:schemeClr val="bg1"/>
                </a:solidFill>
                <a:latin typeface="Calibri Light" charset="0"/>
                <a:sym typeface="Calibri Light" charset="0"/>
              </a:rPr>
              <a:t>5</a:t>
            </a:r>
            <a:endParaRPr lang="zh-CN" altLang="en-US" sz="3200" dirty="0">
              <a:solidFill>
                <a:schemeClr val="bg1"/>
              </a:solidFill>
              <a:latin typeface="Calibri Light" charset="0"/>
              <a:sym typeface="Calibri Light" charset="0"/>
            </a:endParaRPr>
          </a:p>
        </p:txBody>
      </p:sp>
      <p:grpSp>
        <p:nvGrpSpPr>
          <p:cNvPr id="37" name="Group 33"/>
          <p:cNvGrpSpPr>
            <a:grpSpLocks/>
          </p:cNvGrpSpPr>
          <p:nvPr/>
        </p:nvGrpSpPr>
        <p:grpSpPr bwMode="auto">
          <a:xfrm>
            <a:off x="4021737" y="3170833"/>
            <a:ext cx="1569661" cy="1780137"/>
            <a:chOff x="-276930" y="-311023"/>
            <a:chExt cx="2091431" cy="2571181"/>
          </a:xfrm>
        </p:grpSpPr>
        <p:sp>
          <p:nvSpPr>
            <p:cNvPr id="38" name="文本框 59"/>
            <p:cNvSpPr>
              <a:spLocks noChangeArrowheads="1"/>
            </p:cNvSpPr>
            <p:nvPr/>
          </p:nvSpPr>
          <p:spPr bwMode="auto">
            <a:xfrm>
              <a:off x="-226663" y="-311023"/>
              <a:ext cx="1954735" cy="57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新闻</a:t>
              </a:r>
              <a:r>
                <a:rPr lang="zh-CN" altLang="en-US" sz="2000" smtClean="0">
                  <a:solidFill>
                    <a:schemeClr val="bg1"/>
                  </a:solidFill>
                  <a:latin typeface="Microsoft YaHei" charset="-122"/>
                  <a:ea typeface="Microsoft YaHei" charset="-122"/>
                  <a:cs typeface="Microsoft YaHei" charset="-122"/>
                  <a:sym typeface="Calibri" charset="0"/>
                </a:rPr>
                <a:t>、反馈</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39" name="文本框 61"/>
            <p:cNvSpPr>
              <a:spLocks noChangeArrowheads="1"/>
            </p:cNvSpPr>
            <p:nvPr/>
          </p:nvSpPr>
          <p:spPr bwMode="auto">
            <a:xfrm>
              <a:off x="-276930" y="259709"/>
              <a:ext cx="2091431" cy="200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程序描述</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功能、性能</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输入项、输出项</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算法、流程逻辑</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接口、存储分配</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注释设计、限制条件</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尚未解决的问题</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40" name="直接连接符 54"/>
          <p:cNvSpPr>
            <a:spLocks noChangeShapeType="1"/>
          </p:cNvSpPr>
          <p:nvPr/>
        </p:nvSpPr>
        <p:spPr bwMode="auto">
          <a:xfrm flipV="1">
            <a:off x="7332999" y="3153406"/>
            <a:ext cx="566737" cy="1"/>
          </a:xfrm>
          <a:prstGeom prst="line">
            <a:avLst/>
          </a:prstGeom>
          <a:noFill/>
          <a:ln w="44450" cap="rnd">
            <a:solidFill>
              <a:srgbClr val="249F86"/>
            </a:solidFill>
            <a:bevel/>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41" name="文本框 56"/>
          <p:cNvSpPr>
            <a:spLocks noChangeArrowheads="1"/>
          </p:cNvSpPr>
          <p:nvPr/>
        </p:nvSpPr>
        <p:spPr bwMode="auto">
          <a:xfrm>
            <a:off x="7459762" y="2508498"/>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dirty="0" smtClean="0">
                <a:solidFill>
                  <a:schemeClr val="bg1"/>
                </a:solidFill>
                <a:latin typeface="Calibri Light" charset="0"/>
                <a:sym typeface="Calibri Light" charset="0"/>
              </a:rPr>
              <a:t>6</a:t>
            </a:r>
            <a:endParaRPr lang="zh-CN" altLang="en-US" sz="3200" dirty="0">
              <a:solidFill>
                <a:schemeClr val="bg1"/>
              </a:solidFill>
              <a:latin typeface="Calibri Light" charset="0"/>
              <a:sym typeface="Calibri Light" charset="0"/>
            </a:endParaRPr>
          </a:p>
        </p:txBody>
      </p:sp>
      <p:grpSp>
        <p:nvGrpSpPr>
          <p:cNvPr id="42" name="Group 38"/>
          <p:cNvGrpSpPr>
            <a:grpSpLocks/>
          </p:cNvGrpSpPr>
          <p:nvPr/>
        </p:nvGrpSpPr>
        <p:grpSpPr bwMode="auto">
          <a:xfrm>
            <a:off x="6838641" y="3186195"/>
            <a:ext cx="1569660" cy="1780137"/>
            <a:chOff x="-288784" y="-311027"/>
            <a:chExt cx="2094677" cy="2571194"/>
          </a:xfrm>
        </p:grpSpPr>
        <p:sp>
          <p:nvSpPr>
            <p:cNvPr id="43" name="文本框 55"/>
            <p:cNvSpPr>
              <a:spLocks noChangeArrowheads="1"/>
            </p:cNvSpPr>
            <p:nvPr/>
          </p:nvSpPr>
          <p:spPr bwMode="auto">
            <a:xfrm>
              <a:off x="-42871" y="-311027"/>
              <a:ext cx="1615504" cy="577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dirty="0" smtClean="0">
                  <a:solidFill>
                    <a:schemeClr val="bg1"/>
                  </a:solidFill>
                  <a:latin typeface="Microsoft YaHei" charset="-122"/>
                  <a:ea typeface="Microsoft YaHei" charset="-122"/>
                  <a:cs typeface="Microsoft YaHei" charset="-122"/>
                  <a:sym typeface="Calibri" charset="0"/>
                </a:rPr>
                <a:t>组合推荐</a:t>
              </a:r>
              <a:endParaRPr lang="zh-CN" altLang="en-US" sz="2000" dirty="0">
                <a:solidFill>
                  <a:schemeClr val="bg1"/>
                </a:solidFill>
                <a:latin typeface="Microsoft YaHei" charset="-122"/>
                <a:ea typeface="Microsoft YaHei" charset="-122"/>
                <a:cs typeface="Microsoft YaHei" charset="-122"/>
                <a:sym typeface="宋体" charset="-122"/>
              </a:endParaRPr>
            </a:p>
          </p:txBody>
        </p:sp>
        <p:sp>
          <p:nvSpPr>
            <p:cNvPr id="44" name="文本框 57"/>
            <p:cNvSpPr>
              <a:spLocks noChangeArrowheads="1"/>
            </p:cNvSpPr>
            <p:nvPr/>
          </p:nvSpPr>
          <p:spPr bwMode="auto">
            <a:xfrm>
              <a:off x="-288784" y="259708"/>
              <a:ext cx="2094677" cy="200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程序描述</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功能、性能</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输入项、输出项</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算法、流程逻辑</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接口、存储分配</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注释设计、限制条件</a:t>
              </a:r>
              <a:endParaRPr lang="en-US" altLang="zh-CN" sz="1200" dirty="0">
                <a:solidFill>
                  <a:srgbClr val="D8D8D8"/>
                </a:solidFill>
                <a:latin typeface="Microsoft YaHei" charset="-122"/>
                <a:ea typeface="Microsoft YaHei" charset="-122"/>
                <a:cs typeface="Microsoft YaHei" charset="-122"/>
                <a:sym typeface="宋体" charset="-122"/>
              </a:endParaRPr>
            </a:p>
            <a:p>
              <a:pPr algn="ctr" eaLnBrk="1" hangingPunct="1"/>
              <a:r>
                <a:rPr lang="zh-CN" altLang="en-US" sz="1200" dirty="0">
                  <a:solidFill>
                    <a:srgbClr val="D8D8D8"/>
                  </a:solidFill>
                  <a:latin typeface="Microsoft YaHei" charset="-122"/>
                  <a:ea typeface="Microsoft YaHei" charset="-122"/>
                  <a:cs typeface="Microsoft YaHei" charset="-122"/>
                  <a:sym typeface="宋体" charset="-122"/>
                </a:rPr>
                <a:t>尚未解决的问题</a:t>
              </a:r>
              <a:endParaRPr lang="zh-CN" altLang="en-US" sz="1200" dirty="0">
                <a:solidFill>
                  <a:srgbClr val="D8D8D8"/>
                </a:solidFill>
                <a:latin typeface="Microsoft YaHei" charset="-122"/>
                <a:ea typeface="Microsoft YaHei" charset="-122"/>
                <a:cs typeface="Microsoft YaHei" charset="-122"/>
                <a:sym typeface="宋体" charset="-122"/>
              </a:endParaRPr>
            </a:p>
          </p:txBody>
        </p:sp>
      </p:grpSp>
      <p:sp>
        <p:nvSpPr>
          <p:cNvPr id="65" name="文本框 33"/>
          <p:cNvSpPr>
            <a:spLocks noChangeArrowheads="1"/>
          </p:cNvSpPr>
          <p:nvPr/>
        </p:nvSpPr>
        <p:spPr bwMode="auto">
          <a:xfrm>
            <a:off x="2047845" y="2493136"/>
            <a:ext cx="333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3200" dirty="0" smtClean="0">
                <a:solidFill>
                  <a:schemeClr val="bg1"/>
                </a:solidFill>
                <a:latin typeface="Calibri Light" charset="0"/>
                <a:sym typeface="Calibri Light" charset="0"/>
              </a:rPr>
              <a:t>4</a:t>
            </a:r>
            <a:endParaRPr lang="zh-CN" altLang="en-US" sz="3200" dirty="0">
              <a:solidFill>
                <a:schemeClr val="bg1"/>
              </a:solidFill>
              <a:latin typeface="Calibri Light" charset="0"/>
              <a:sym typeface="Calibri Light" charset="0"/>
            </a:endParaRPr>
          </a:p>
        </p:txBody>
      </p:sp>
    </p:spTree>
    <p:extLst>
      <p:ext uri="{BB962C8B-B14F-4D97-AF65-F5344CB8AC3E}">
        <p14:creationId xmlns:p14="http://schemas.microsoft.com/office/powerpoint/2010/main" val="109638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p:cBhvr>
                                        <p:cTn id="7" dur="350"/>
                                        <p:tgtEl>
                                          <p:spTgt spid="13"/>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850"/>
                            </p:stCondLst>
                            <p:childTnLst>
                              <p:par>
                                <p:cTn id="16" presetID="10"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35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1850"/>
                            </p:stCondLst>
                            <p:childTnLst>
                              <p:par>
                                <p:cTn id="27" presetID="10" presetClass="entr" presetSubtype="0"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par>
                          <p:cTn id="30" fill="hold">
                            <p:stCondLst>
                              <p:cond delay="235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2850"/>
                            </p:stCondLst>
                            <p:childTnLst>
                              <p:par>
                                <p:cTn id="38" presetID="10" presetClass="entr" presetSubtype="0"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3350"/>
                            </p:stCondLst>
                            <p:childTnLst>
                              <p:par>
                                <p:cTn id="42" presetID="10"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4350"/>
                            </p:stCondLst>
                            <p:childTnLst>
                              <p:par>
                                <p:cTn id="53" presetID="10" presetClass="entr" presetSubtype="0"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par>
                          <p:cTn id="59" fill="hold">
                            <p:stCondLst>
                              <p:cond delay="4850"/>
                            </p:stCondLst>
                            <p:childTnLst>
                              <p:par>
                                <p:cTn id="60" presetID="10" presetClass="entr" presetSubtype="0" fill="hold"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5350"/>
                            </p:stCondLst>
                            <p:childTnLst>
                              <p:par>
                                <p:cTn id="64" presetID="10" presetClass="entr" presetSubtype="0" fill="hold" grpId="0"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par>
                          <p:cTn id="70" fill="hold">
                            <p:stCondLst>
                              <p:cond delay="5850"/>
                            </p:stCondLst>
                            <p:childTnLst>
                              <p:par>
                                <p:cTn id="71" presetID="10" presetClass="entr" presetSubtype="0" fill="hold"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autoUpdateAnimBg="0"/>
      <p:bldP spid="14" grpId="0" animBg="1"/>
      <p:bldP spid="15" grpId="0" bldLvl="0" autoUpdateAnimBg="0"/>
      <p:bldP spid="21" grpId="0" animBg="1"/>
      <p:bldP spid="22" grpId="0" bldLvl="0" autoUpdateAnimBg="0"/>
      <p:bldP spid="26" grpId="0" animBg="1"/>
      <p:bldP spid="27" grpId="0" bldLvl="0" autoUpdateAnimBg="0"/>
      <p:bldP spid="31" grpId="0" animBg="1"/>
      <p:bldP spid="35" grpId="0" animBg="1"/>
      <p:bldP spid="36" grpId="0" bldLvl="0" autoUpdateAnimBg="0"/>
      <p:bldP spid="40" grpId="0" animBg="1"/>
      <p:bldP spid="41" grpId="0" bldLvl="0" autoUpdateAnimBg="0"/>
      <p:bldP spid="65"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406" y="1734282"/>
            <a:ext cx="5738749" cy="1674937"/>
            <a:chOff x="-9406" y="1544053"/>
            <a:chExt cx="5738749" cy="2055394"/>
          </a:xfrm>
        </p:grpSpPr>
        <p:sp>
          <p:nvSpPr>
            <p:cNvPr id="4" name="圆角矩形 3"/>
            <p:cNvSpPr/>
            <p:nvPr/>
          </p:nvSpPr>
          <p:spPr>
            <a:xfrm>
              <a:off x="0" y="1707654"/>
              <a:ext cx="5544616" cy="1728192"/>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
            <p:cNvSpPr/>
            <p:nvPr/>
          </p:nvSpPr>
          <p:spPr>
            <a:xfrm>
              <a:off x="-9406" y="1544053"/>
              <a:ext cx="5738749" cy="2055394"/>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TextBox 11"/>
          <p:cNvSpPr txBox="1"/>
          <p:nvPr/>
        </p:nvSpPr>
        <p:spPr>
          <a:xfrm>
            <a:off x="321668" y="2248584"/>
            <a:ext cx="1287468" cy="646331"/>
          </a:xfrm>
          <a:prstGeom prst="rect">
            <a:avLst/>
          </a:prstGeom>
          <a:noFill/>
        </p:spPr>
        <p:txBody>
          <a:bodyPr wrap="none" rtlCol="0">
            <a:spAutoFit/>
          </a:bodyPr>
          <a:lstStyle/>
          <a:p>
            <a:r>
              <a:rPr lang="en-US" altLang="zh-CN" sz="3600" dirty="0" smtClean="0">
                <a:solidFill>
                  <a:schemeClr val="bg1"/>
                </a:solidFill>
              </a:rPr>
              <a:t>Part</a:t>
            </a:r>
            <a:r>
              <a:rPr lang="zh-CN" altLang="en-US" sz="3600" dirty="0" smtClean="0">
                <a:solidFill>
                  <a:schemeClr val="bg1"/>
                </a:solidFill>
              </a:rPr>
              <a:t> </a:t>
            </a:r>
            <a:r>
              <a:rPr lang="en-US" altLang="zh-CN" sz="3600" dirty="0">
                <a:solidFill>
                  <a:schemeClr val="bg1"/>
                </a:solidFill>
              </a:rPr>
              <a:t>6</a:t>
            </a:r>
            <a:endParaRPr lang="zh-CN" altLang="en-US" sz="3600" dirty="0">
              <a:solidFill>
                <a:schemeClr val="bg1"/>
              </a:solidFill>
            </a:endParaRPr>
          </a:p>
        </p:txBody>
      </p:sp>
      <p:cxnSp>
        <p:nvCxnSpPr>
          <p:cNvPr id="14" name="直接连接符 13"/>
          <p:cNvCxnSpPr/>
          <p:nvPr/>
        </p:nvCxnSpPr>
        <p:spPr>
          <a:xfrm>
            <a:off x="1659680" y="2158139"/>
            <a:ext cx="0" cy="827222"/>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031980" y="2340916"/>
            <a:ext cx="2031325" cy="461665"/>
          </a:xfrm>
          <a:prstGeom prst="rect">
            <a:avLst/>
          </a:prstGeom>
        </p:spPr>
        <p:txBody>
          <a:bodyPr wrap="none">
            <a:spAutoFit/>
          </a:bodyPr>
          <a:lstStyle/>
          <a:p>
            <a:pPr algn="ctr"/>
            <a:r>
              <a:rPr lang="zh-CN" altLang="en-US" sz="2400" b="1" dirty="0" smtClean="0">
                <a:solidFill>
                  <a:schemeClr val="bg1"/>
                </a:solidFill>
                <a:latin typeface="微软雅黑" pitchFamily="34" charset="-122"/>
                <a:ea typeface="微软雅黑" pitchFamily="34" charset="-122"/>
              </a:rPr>
              <a:t>软件开发计划</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64840906"/>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13642" y="319467"/>
            <a:ext cx="3304110"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软件开发</a:t>
            </a:r>
            <a:r>
              <a:rPr lang="zh-CN" altLang="en-US" sz="2000" dirty="0" smtClean="0">
                <a:solidFill>
                  <a:schemeClr val="bg1"/>
                </a:solidFill>
                <a:latin typeface="微软雅黑" pitchFamily="34" charset="-122"/>
                <a:ea typeface="微软雅黑" pitchFamily="34" charset="-122"/>
              </a:rPr>
              <a:t>计划</a:t>
            </a:r>
            <a:r>
              <a:rPr lang="en-US" altLang="zh-CN" sz="2000" dirty="0" smtClean="0">
                <a:solidFill>
                  <a:schemeClr val="bg1"/>
                </a:solidFill>
                <a:latin typeface="微软雅黑" pitchFamily="34" charset="-122"/>
                <a:ea typeface="微软雅黑" pitchFamily="34" charset="-122"/>
              </a:rPr>
              <a:t>——</a:t>
            </a:r>
            <a:r>
              <a:rPr lang="zh-CN" altLang="en-US" sz="2000" dirty="0" smtClean="0">
                <a:solidFill>
                  <a:schemeClr val="bg1"/>
                </a:solidFill>
                <a:latin typeface="微软雅黑" pitchFamily="34" charset="-122"/>
                <a:ea typeface="微软雅黑" pitchFamily="34" charset="-122"/>
              </a:rPr>
              <a:t>项目进度</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6</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8" name="直接连接符 47"/>
          <p:cNvCxnSpPr>
            <a:stCxn id="63" idx="0"/>
            <a:endCxn id="99" idx="4"/>
          </p:cNvCxnSpPr>
          <p:nvPr/>
        </p:nvCxnSpPr>
        <p:spPr>
          <a:xfrm flipV="1">
            <a:off x="999108" y="2635623"/>
            <a:ext cx="1095310" cy="910311"/>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99" idx="6"/>
            <a:endCxn id="102" idx="2"/>
          </p:cNvCxnSpPr>
          <p:nvPr/>
        </p:nvCxnSpPr>
        <p:spPr>
          <a:xfrm>
            <a:off x="2299227" y="2634708"/>
            <a:ext cx="912705" cy="73949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102" idx="0"/>
            <a:endCxn id="105" idx="4"/>
          </p:cNvCxnSpPr>
          <p:nvPr/>
        </p:nvCxnSpPr>
        <p:spPr>
          <a:xfrm flipV="1">
            <a:off x="3416742" y="2387208"/>
            <a:ext cx="1570147" cy="98607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05" idx="6"/>
            <a:endCxn id="108" idx="2"/>
          </p:cNvCxnSpPr>
          <p:nvPr/>
        </p:nvCxnSpPr>
        <p:spPr>
          <a:xfrm>
            <a:off x="5191698" y="2386293"/>
            <a:ext cx="563072" cy="5409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111" idx="4"/>
            <a:endCxn id="108" idx="0"/>
          </p:cNvCxnSpPr>
          <p:nvPr/>
        </p:nvCxnSpPr>
        <p:spPr>
          <a:xfrm flipH="1">
            <a:off x="5959580" y="2240708"/>
            <a:ext cx="1481084" cy="68565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1" idx="6"/>
            <a:endCxn id="114" idx="2"/>
          </p:cNvCxnSpPr>
          <p:nvPr/>
        </p:nvCxnSpPr>
        <p:spPr>
          <a:xfrm>
            <a:off x="7645473" y="2239793"/>
            <a:ext cx="347469" cy="2178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2051542" y="2387937"/>
            <a:ext cx="289647" cy="289647"/>
            <a:chOff x="3025770" y="1129975"/>
            <a:chExt cx="1200623" cy="1200622"/>
          </a:xfrm>
          <a:solidFill>
            <a:srgbClr val="00B0F0"/>
          </a:solidFill>
        </p:grpSpPr>
        <p:sp>
          <p:nvSpPr>
            <p:cNvPr id="98" name="椭圆 97"/>
            <p:cNvSpPr/>
            <p:nvPr/>
          </p:nvSpPr>
          <p:spPr>
            <a:xfrm rot="2684652">
              <a:off x="3150103" y="1254308"/>
              <a:ext cx="951957" cy="95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2684652">
              <a:off x="3025770" y="1129975"/>
              <a:ext cx="1200623" cy="12006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3169971" y="3331324"/>
            <a:ext cx="289647" cy="289647"/>
            <a:chOff x="3025770" y="1129975"/>
            <a:chExt cx="1200623" cy="1200622"/>
          </a:xfrm>
          <a:solidFill>
            <a:srgbClr val="00B0F0"/>
          </a:solidFill>
        </p:grpSpPr>
        <p:sp>
          <p:nvSpPr>
            <p:cNvPr id="101" name="椭圆 100"/>
            <p:cNvSpPr/>
            <p:nvPr/>
          </p:nvSpPr>
          <p:spPr>
            <a:xfrm rot="2684652">
              <a:off x="3150104" y="1254309"/>
              <a:ext cx="951955" cy="9519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2684652">
              <a:off x="3025770" y="1129975"/>
              <a:ext cx="1200623" cy="12006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102"/>
          <p:cNvGrpSpPr/>
          <p:nvPr/>
        </p:nvGrpSpPr>
        <p:grpSpPr>
          <a:xfrm>
            <a:off x="4944013" y="2139522"/>
            <a:ext cx="289647" cy="289647"/>
            <a:chOff x="3025770" y="1129975"/>
            <a:chExt cx="1200623" cy="1200622"/>
          </a:xfrm>
        </p:grpSpPr>
        <p:sp>
          <p:nvSpPr>
            <p:cNvPr id="104" name="椭圆 103"/>
            <p:cNvSpPr/>
            <p:nvPr/>
          </p:nvSpPr>
          <p:spPr>
            <a:xfrm rot="2684652">
              <a:off x="3150103" y="1254308"/>
              <a:ext cx="951957" cy="951952"/>
            </a:xfrm>
            <a:prstGeom prst="ellipse">
              <a:avLst/>
            </a:prstGeom>
            <a:solidFill>
              <a:schemeClr val="bg1">
                <a:alpha val="22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rot="2684652">
              <a:off x="3025770" y="1129975"/>
              <a:ext cx="1200623" cy="1200622"/>
            </a:xfrm>
            <a:prstGeom prst="ellipse">
              <a:avLst/>
            </a:prstGeom>
            <a:solidFill>
              <a:schemeClr val="bg1">
                <a:alpha val="22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p:cNvGrpSpPr/>
          <p:nvPr/>
        </p:nvGrpSpPr>
        <p:grpSpPr>
          <a:xfrm>
            <a:off x="5712809" y="2884405"/>
            <a:ext cx="289647" cy="289647"/>
            <a:chOff x="3025770" y="1129975"/>
            <a:chExt cx="1200623" cy="1200622"/>
          </a:xfrm>
        </p:grpSpPr>
        <p:sp>
          <p:nvSpPr>
            <p:cNvPr id="107" name="椭圆 106"/>
            <p:cNvSpPr/>
            <p:nvPr/>
          </p:nvSpPr>
          <p:spPr>
            <a:xfrm rot="2684652">
              <a:off x="3150104" y="1254309"/>
              <a:ext cx="951955" cy="95195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2684652">
              <a:off x="3025770" y="1129975"/>
              <a:ext cx="1200623" cy="120062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7397788" y="1993022"/>
            <a:ext cx="289647" cy="289647"/>
            <a:chOff x="3025770" y="1129975"/>
            <a:chExt cx="1200623" cy="1200622"/>
          </a:xfrm>
        </p:grpSpPr>
        <p:sp>
          <p:nvSpPr>
            <p:cNvPr id="110" name="椭圆 109"/>
            <p:cNvSpPr/>
            <p:nvPr/>
          </p:nvSpPr>
          <p:spPr>
            <a:xfrm rot="2684652">
              <a:off x="3150103" y="1254308"/>
              <a:ext cx="951957" cy="95195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2684652">
              <a:off x="3025770" y="1129975"/>
              <a:ext cx="1200623" cy="120062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p:cNvGrpSpPr/>
          <p:nvPr/>
        </p:nvGrpSpPr>
        <p:grpSpPr>
          <a:xfrm>
            <a:off x="7950981" y="2414799"/>
            <a:ext cx="289647" cy="289647"/>
            <a:chOff x="3025770" y="1129975"/>
            <a:chExt cx="1200623" cy="1200622"/>
          </a:xfrm>
        </p:grpSpPr>
        <p:sp>
          <p:nvSpPr>
            <p:cNvPr id="113" name="椭圆 112"/>
            <p:cNvSpPr/>
            <p:nvPr/>
          </p:nvSpPr>
          <p:spPr>
            <a:xfrm rot="2684652">
              <a:off x="3150104" y="1254309"/>
              <a:ext cx="951955" cy="95195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rot="2684652">
              <a:off x="3025770" y="1129975"/>
              <a:ext cx="1200623" cy="1200622"/>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矩形 116"/>
          <p:cNvSpPr/>
          <p:nvPr/>
        </p:nvSpPr>
        <p:spPr>
          <a:xfrm>
            <a:off x="178812" y="3811186"/>
            <a:ext cx="1441420" cy="738664"/>
          </a:xfrm>
          <a:prstGeom prst="rect">
            <a:avLst/>
          </a:prstGeom>
        </p:spPr>
        <p:txBody>
          <a:bodyPr wrap="none">
            <a:spAutoFit/>
          </a:bodyPr>
          <a:lstStyle/>
          <a:p>
            <a:pPr algn="ctr"/>
            <a:r>
              <a:rPr lang="zh-CN" altLang="en-US" dirty="0" smtClean="0">
                <a:solidFill>
                  <a:schemeClr val="bg1"/>
                </a:solidFill>
                <a:latin typeface="Microsoft YaHei" charset="-122"/>
                <a:ea typeface="Microsoft YaHei" charset="-122"/>
                <a:cs typeface="Microsoft YaHei" charset="-122"/>
              </a:rPr>
              <a:t>立项</a:t>
            </a:r>
            <a:endParaRPr lang="en-US" altLang="zh-CN" dirty="0" smtClean="0">
              <a:solidFill>
                <a:schemeClr val="bg1"/>
              </a:solidFill>
              <a:latin typeface="Microsoft YaHei" charset="-122"/>
              <a:ea typeface="Microsoft YaHei" charset="-122"/>
              <a:cs typeface="Microsoft YaHei" charset="-122"/>
            </a:endParaRPr>
          </a:p>
          <a:p>
            <a:pPr algn="ctr"/>
            <a:endParaRPr lang="en-US" altLang="zh-CN" dirty="0" smtClean="0">
              <a:solidFill>
                <a:schemeClr val="bg1"/>
              </a:solidFill>
              <a:latin typeface="Microsoft YaHei" charset="-122"/>
              <a:ea typeface="Microsoft YaHei" charset="-122"/>
              <a:cs typeface="Microsoft YaHei" charset="-122"/>
            </a:endParaRPr>
          </a:p>
          <a:p>
            <a:pPr algn="ctr"/>
            <a:r>
              <a:rPr lang="en-US" altLang="zh-CN" dirty="0">
                <a:solidFill>
                  <a:schemeClr val="bg1"/>
                </a:solidFill>
                <a:latin typeface="Microsoft YaHei" charset="-122"/>
                <a:ea typeface="Microsoft YaHei" charset="-122"/>
                <a:cs typeface="Microsoft YaHei" charset="-122"/>
              </a:rPr>
              <a:t>《</a:t>
            </a:r>
            <a:r>
              <a:rPr lang="zh-CN" altLang="en-US" dirty="0">
                <a:solidFill>
                  <a:schemeClr val="bg1"/>
                </a:solidFill>
                <a:latin typeface="Microsoft YaHei" charset="-122"/>
                <a:ea typeface="Microsoft YaHei" charset="-122"/>
                <a:cs typeface="Microsoft YaHei" charset="-122"/>
              </a:rPr>
              <a:t>开发计划书</a:t>
            </a:r>
            <a:r>
              <a:rPr lang="en-US" altLang="zh-CN" dirty="0" smtClean="0">
                <a:solidFill>
                  <a:schemeClr val="bg1"/>
                </a:solidFill>
                <a:latin typeface="Microsoft YaHei" charset="-122"/>
                <a:ea typeface="Microsoft YaHei" charset="-122"/>
                <a:cs typeface="Microsoft YaHei" charset="-122"/>
              </a:rPr>
              <a:t>》</a:t>
            </a:r>
            <a:endParaRPr lang="en-US" altLang="zh-CN" dirty="0">
              <a:solidFill>
                <a:schemeClr val="bg1"/>
              </a:solidFill>
              <a:latin typeface="Microsoft YaHei" charset="-122"/>
              <a:ea typeface="Microsoft YaHei" charset="-122"/>
              <a:cs typeface="Microsoft YaHei" charset="-122"/>
            </a:endParaRPr>
          </a:p>
        </p:txBody>
      </p:sp>
      <p:sp>
        <p:nvSpPr>
          <p:cNvPr id="120" name="矩形 119"/>
          <p:cNvSpPr/>
          <p:nvPr/>
        </p:nvSpPr>
        <p:spPr>
          <a:xfrm>
            <a:off x="2414093" y="3680956"/>
            <a:ext cx="1800493" cy="738664"/>
          </a:xfrm>
          <a:prstGeom prst="rect">
            <a:avLst/>
          </a:prstGeom>
        </p:spPr>
        <p:txBody>
          <a:bodyPr wrap="none">
            <a:spAutoFit/>
          </a:bodyPr>
          <a:lstStyle/>
          <a:p>
            <a:pPr algn="ctr"/>
            <a:r>
              <a:rPr lang="zh-CN" altLang="en-US" dirty="0" smtClean="0">
                <a:solidFill>
                  <a:schemeClr val="bg1"/>
                </a:solidFill>
                <a:latin typeface="Microsoft YaHei" charset="-122"/>
                <a:ea typeface="Microsoft YaHei" charset="-122"/>
                <a:cs typeface="Microsoft YaHei" charset="-122"/>
              </a:rPr>
              <a:t>系统</a:t>
            </a:r>
            <a:r>
              <a:rPr lang="zh-CN" altLang="en-US" dirty="0" smtClean="0">
                <a:solidFill>
                  <a:schemeClr val="bg1"/>
                </a:solidFill>
                <a:latin typeface="Microsoft YaHei" charset="-122"/>
                <a:ea typeface="Microsoft YaHei" charset="-122"/>
                <a:cs typeface="Microsoft YaHei" charset="-122"/>
              </a:rPr>
              <a:t>设计</a:t>
            </a:r>
            <a:endParaRPr lang="en-US" altLang="zh-CN" dirty="0" smtClean="0">
              <a:solidFill>
                <a:schemeClr val="bg1"/>
              </a:solidFill>
              <a:latin typeface="Microsoft YaHei" charset="-122"/>
              <a:ea typeface="Microsoft YaHei" charset="-122"/>
              <a:cs typeface="Microsoft YaHei" charset="-122"/>
            </a:endParaRPr>
          </a:p>
          <a:p>
            <a:pPr algn="ctr"/>
            <a:endParaRPr lang="en-US" altLang="zh-CN" dirty="0" smtClean="0">
              <a:solidFill>
                <a:schemeClr val="bg1"/>
              </a:solidFill>
              <a:latin typeface="Microsoft YaHei" charset="-122"/>
              <a:ea typeface="Microsoft YaHei" charset="-122"/>
              <a:cs typeface="Microsoft YaHei" charset="-122"/>
            </a:endParaRPr>
          </a:p>
          <a:p>
            <a:pPr algn="ctr"/>
            <a:r>
              <a:rPr lang="en-US" altLang="zh-CN" dirty="0" smtClean="0">
                <a:solidFill>
                  <a:schemeClr val="bg1"/>
                </a:solidFill>
                <a:latin typeface="Microsoft YaHei" charset="-122"/>
                <a:ea typeface="Microsoft YaHei" charset="-122"/>
                <a:cs typeface="Microsoft YaHei" charset="-122"/>
              </a:rPr>
              <a:t>《</a:t>
            </a:r>
            <a:r>
              <a:rPr lang="zh-CN" altLang="en-US" dirty="0" smtClean="0">
                <a:solidFill>
                  <a:schemeClr val="bg1"/>
                </a:solidFill>
                <a:latin typeface="Microsoft YaHei" charset="-122"/>
                <a:ea typeface="Microsoft YaHei" charset="-122"/>
                <a:cs typeface="Microsoft YaHei" charset="-122"/>
              </a:rPr>
              <a:t>详细设计说明书</a:t>
            </a:r>
            <a:r>
              <a:rPr lang="en-US" altLang="zh-CN" dirty="0" smtClean="0">
                <a:solidFill>
                  <a:schemeClr val="bg1"/>
                </a:solidFill>
                <a:latin typeface="Microsoft YaHei" charset="-122"/>
                <a:ea typeface="Microsoft YaHei" charset="-122"/>
                <a:cs typeface="Microsoft YaHei" charset="-122"/>
              </a:rPr>
              <a:t>》</a:t>
            </a:r>
            <a:endParaRPr lang="en-US" altLang="zh-CN" dirty="0">
              <a:solidFill>
                <a:schemeClr val="bg1"/>
              </a:solidFill>
              <a:latin typeface="Microsoft YaHei" charset="-122"/>
              <a:ea typeface="Microsoft YaHei" charset="-122"/>
              <a:cs typeface="Microsoft YaHei" charset="-122"/>
            </a:endParaRPr>
          </a:p>
        </p:txBody>
      </p:sp>
      <p:sp>
        <p:nvSpPr>
          <p:cNvPr id="123" name="矩形 122"/>
          <p:cNvSpPr/>
          <p:nvPr/>
        </p:nvSpPr>
        <p:spPr>
          <a:xfrm>
            <a:off x="5491889" y="3191619"/>
            <a:ext cx="723275" cy="307777"/>
          </a:xfrm>
          <a:prstGeom prst="rect">
            <a:avLst/>
          </a:prstGeom>
        </p:spPr>
        <p:txBody>
          <a:bodyPr wrap="none">
            <a:spAutoFit/>
          </a:bodyPr>
          <a:lstStyle/>
          <a:p>
            <a:pPr algn="ctr"/>
            <a:r>
              <a:rPr lang="zh-CN" altLang="en-US" dirty="0" smtClean="0">
                <a:solidFill>
                  <a:schemeClr val="bg1"/>
                </a:solidFill>
                <a:latin typeface="Microsoft YaHei" charset="-122"/>
                <a:ea typeface="Microsoft YaHei" charset="-122"/>
                <a:cs typeface="Microsoft YaHei" charset="-122"/>
              </a:rPr>
              <a:t>源代码</a:t>
            </a:r>
            <a:endParaRPr lang="en-US" altLang="zh-CN" dirty="0" smtClean="0">
              <a:solidFill>
                <a:schemeClr val="bg1"/>
              </a:solidFill>
              <a:latin typeface="Microsoft YaHei" charset="-122"/>
              <a:ea typeface="Microsoft YaHei" charset="-122"/>
              <a:cs typeface="Microsoft YaHei" charset="-122"/>
            </a:endParaRPr>
          </a:p>
        </p:txBody>
      </p:sp>
      <p:sp>
        <p:nvSpPr>
          <p:cNvPr id="126" name="矩形 125"/>
          <p:cNvSpPr/>
          <p:nvPr/>
        </p:nvSpPr>
        <p:spPr>
          <a:xfrm>
            <a:off x="1296122" y="1636909"/>
            <a:ext cx="1800493" cy="738664"/>
          </a:xfrm>
          <a:prstGeom prst="rect">
            <a:avLst/>
          </a:prstGeom>
        </p:spPr>
        <p:txBody>
          <a:bodyPr wrap="none">
            <a:spAutoFit/>
          </a:bodyPr>
          <a:lstStyle/>
          <a:p>
            <a:pPr algn="ctr"/>
            <a:r>
              <a:rPr lang="en-US" altLang="zh-CN" dirty="0" smtClean="0">
                <a:solidFill>
                  <a:schemeClr val="bg1"/>
                </a:solidFill>
                <a:latin typeface="Microsoft YaHei" charset="-122"/>
                <a:ea typeface="Microsoft YaHei" charset="-122"/>
                <a:cs typeface="Microsoft YaHei" charset="-122"/>
              </a:rPr>
              <a:t>《</a:t>
            </a:r>
            <a:r>
              <a:rPr lang="zh-CN" altLang="en-US" dirty="0" smtClean="0">
                <a:solidFill>
                  <a:schemeClr val="bg1"/>
                </a:solidFill>
                <a:latin typeface="Microsoft YaHei" charset="-122"/>
                <a:ea typeface="Microsoft YaHei" charset="-122"/>
                <a:cs typeface="Microsoft YaHei" charset="-122"/>
              </a:rPr>
              <a:t>需求规格说明书</a:t>
            </a:r>
            <a:r>
              <a:rPr lang="en-US" altLang="zh-CN" dirty="0" smtClean="0">
                <a:solidFill>
                  <a:schemeClr val="bg1"/>
                </a:solidFill>
                <a:latin typeface="Microsoft YaHei" charset="-122"/>
                <a:ea typeface="Microsoft YaHei" charset="-122"/>
                <a:cs typeface="Microsoft YaHei" charset="-122"/>
              </a:rPr>
              <a:t>》</a:t>
            </a:r>
            <a:endParaRPr lang="en-US" altLang="zh-CN" dirty="0">
              <a:solidFill>
                <a:schemeClr val="bg1"/>
              </a:solidFill>
              <a:latin typeface="Microsoft YaHei" charset="-122"/>
              <a:ea typeface="Microsoft YaHei" charset="-122"/>
              <a:cs typeface="Microsoft YaHei" charset="-122"/>
            </a:endParaRPr>
          </a:p>
          <a:p>
            <a:pPr algn="ctr"/>
            <a:endParaRPr lang="en-US" altLang="zh-CN" dirty="0" smtClean="0">
              <a:solidFill>
                <a:schemeClr val="bg1"/>
              </a:solidFill>
              <a:latin typeface="Microsoft YaHei" charset="-122"/>
              <a:ea typeface="Microsoft YaHei" charset="-122"/>
              <a:cs typeface="Microsoft YaHei" charset="-122"/>
            </a:endParaRPr>
          </a:p>
          <a:p>
            <a:pPr algn="ctr"/>
            <a:r>
              <a:rPr lang="zh-CN" altLang="en-US" dirty="0" smtClean="0">
                <a:solidFill>
                  <a:schemeClr val="bg1"/>
                </a:solidFill>
                <a:latin typeface="Microsoft YaHei" charset="-122"/>
                <a:ea typeface="Microsoft YaHei" charset="-122"/>
                <a:cs typeface="Microsoft YaHei" charset="-122"/>
              </a:rPr>
              <a:t>需求分析</a:t>
            </a:r>
            <a:endParaRPr lang="en-US" altLang="zh-CN" dirty="0" smtClean="0">
              <a:solidFill>
                <a:schemeClr val="bg1"/>
              </a:solidFill>
              <a:latin typeface="Microsoft YaHei" charset="-122"/>
              <a:ea typeface="Microsoft YaHei" charset="-122"/>
              <a:cs typeface="Microsoft YaHei" charset="-122"/>
            </a:endParaRPr>
          </a:p>
        </p:txBody>
      </p:sp>
      <p:sp>
        <p:nvSpPr>
          <p:cNvPr id="129" name="矩形 128"/>
          <p:cNvSpPr/>
          <p:nvPr/>
        </p:nvSpPr>
        <p:spPr>
          <a:xfrm>
            <a:off x="4637431" y="1548359"/>
            <a:ext cx="902811" cy="523220"/>
          </a:xfrm>
          <a:prstGeom prst="rect">
            <a:avLst/>
          </a:prstGeom>
        </p:spPr>
        <p:txBody>
          <a:bodyPr wrap="none">
            <a:spAutoFit/>
          </a:bodyPr>
          <a:lstStyle/>
          <a:p>
            <a:pPr algn="ctr"/>
            <a:endParaRPr lang="en-US" altLang="zh-CN" dirty="0">
              <a:solidFill>
                <a:schemeClr val="bg1"/>
              </a:solidFill>
              <a:latin typeface="Microsoft YaHei" charset="-122"/>
              <a:ea typeface="Microsoft YaHei" charset="-122"/>
              <a:cs typeface="Microsoft YaHei" charset="-122"/>
            </a:endParaRPr>
          </a:p>
          <a:p>
            <a:pPr algn="ctr"/>
            <a:r>
              <a:rPr lang="zh-CN" altLang="en-US" dirty="0" smtClean="0">
                <a:solidFill>
                  <a:schemeClr val="bg1"/>
                </a:solidFill>
                <a:latin typeface="Microsoft YaHei" charset="-122"/>
                <a:ea typeface="Microsoft YaHei" charset="-122"/>
                <a:cs typeface="Microsoft YaHei" charset="-122"/>
              </a:rPr>
              <a:t>编码实现</a:t>
            </a:r>
            <a:endParaRPr lang="en-US" altLang="zh-CN" dirty="0" smtClean="0">
              <a:solidFill>
                <a:schemeClr val="bg1"/>
              </a:solidFill>
              <a:latin typeface="Microsoft YaHei" charset="-122"/>
              <a:ea typeface="Microsoft YaHei" charset="-122"/>
              <a:cs typeface="Microsoft YaHei" charset="-122"/>
            </a:endParaRPr>
          </a:p>
        </p:txBody>
      </p:sp>
      <p:sp>
        <p:nvSpPr>
          <p:cNvPr id="132" name="矩形 131"/>
          <p:cNvSpPr/>
          <p:nvPr/>
        </p:nvSpPr>
        <p:spPr>
          <a:xfrm>
            <a:off x="6911669" y="1656081"/>
            <a:ext cx="1261884" cy="307777"/>
          </a:xfrm>
          <a:prstGeom prst="rect">
            <a:avLst/>
          </a:prstGeom>
        </p:spPr>
        <p:txBody>
          <a:bodyPr wrap="none">
            <a:spAutoFit/>
          </a:bodyPr>
          <a:lstStyle/>
          <a:p>
            <a:pPr algn="ctr"/>
            <a:r>
              <a:rPr lang="zh-CN" altLang="en-US" dirty="0" smtClean="0">
                <a:solidFill>
                  <a:schemeClr val="bg1"/>
                </a:solidFill>
                <a:latin typeface="Microsoft YaHei" charset="-122"/>
                <a:ea typeface="Microsoft YaHei" charset="-122"/>
                <a:cs typeface="Microsoft YaHei" charset="-122"/>
              </a:rPr>
              <a:t>测试分析报告</a:t>
            </a:r>
            <a:endParaRPr lang="en-US" altLang="zh-CN" dirty="0" smtClean="0">
              <a:solidFill>
                <a:schemeClr val="bg1"/>
              </a:solidFill>
              <a:latin typeface="Microsoft YaHei" charset="-122"/>
              <a:ea typeface="Microsoft YaHei" charset="-122"/>
              <a:cs typeface="Microsoft YaHei" charset="-122"/>
            </a:endParaRPr>
          </a:p>
        </p:txBody>
      </p:sp>
      <p:sp>
        <p:nvSpPr>
          <p:cNvPr id="3" name="文本框 2"/>
          <p:cNvSpPr txBox="1"/>
          <p:nvPr/>
        </p:nvSpPr>
        <p:spPr>
          <a:xfrm>
            <a:off x="1484938" y="3095252"/>
            <a:ext cx="713700" cy="307777"/>
          </a:xfrm>
          <a:prstGeom prst="rect">
            <a:avLst/>
          </a:prstGeom>
          <a:noFill/>
        </p:spPr>
        <p:txBody>
          <a:bodyPr wrap="square" rtlCol="0">
            <a:spAutoFit/>
          </a:bodyPr>
          <a:lstStyle/>
          <a:p>
            <a:r>
              <a:rPr kumimoji="1" lang="en-US" altLang="zh-CN" dirty="0" smtClean="0">
                <a:solidFill>
                  <a:schemeClr val="bg1"/>
                </a:solidFill>
                <a:latin typeface="Microsoft YaHei" charset="-122"/>
                <a:ea typeface="Microsoft YaHei" charset="-122"/>
                <a:cs typeface="Microsoft YaHei" charset="-122"/>
              </a:rPr>
              <a:t>11</a:t>
            </a:r>
            <a:r>
              <a:rPr kumimoji="1" lang="zh-CN" altLang="en-US" dirty="0" smtClean="0">
                <a:solidFill>
                  <a:schemeClr val="bg1"/>
                </a:solidFill>
                <a:latin typeface="Microsoft YaHei" charset="-122"/>
                <a:ea typeface="Microsoft YaHei" charset="-122"/>
                <a:cs typeface="Microsoft YaHei" charset="-122"/>
              </a:rPr>
              <a:t> </a:t>
            </a:r>
            <a:r>
              <a:rPr kumimoji="1" lang="en-US" altLang="zh-CN" dirty="0" smtClean="0">
                <a:solidFill>
                  <a:schemeClr val="bg1"/>
                </a:solidFill>
                <a:latin typeface="Microsoft YaHei" charset="-122"/>
                <a:ea typeface="Microsoft YaHei" charset="-122"/>
                <a:cs typeface="Microsoft YaHei" charset="-122"/>
              </a:rPr>
              <a:t>d</a:t>
            </a:r>
            <a:endParaRPr kumimoji="1" lang="zh-CN" altLang="en-US" dirty="0">
              <a:solidFill>
                <a:schemeClr val="bg1"/>
              </a:solidFill>
              <a:latin typeface="Microsoft YaHei" charset="-122"/>
              <a:ea typeface="Microsoft YaHei" charset="-122"/>
              <a:cs typeface="Microsoft YaHei" charset="-122"/>
            </a:endParaRPr>
          </a:p>
        </p:txBody>
      </p:sp>
      <p:grpSp>
        <p:nvGrpSpPr>
          <p:cNvPr id="61" name="组合 59"/>
          <p:cNvGrpSpPr/>
          <p:nvPr/>
        </p:nvGrpSpPr>
        <p:grpSpPr>
          <a:xfrm>
            <a:off x="752337" y="3503972"/>
            <a:ext cx="289647" cy="289647"/>
            <a:chOff x="3025770" y="1129975"/>
            <a:chExt cx="1200623" cy="1200622"/>
          </a:xfrm>
          <a:solidFill>
            <a:srgbClr val="00B0F0"/>
          </a:solidFill>
        </p:grpSpPr>
        <p:sp>
          <p:nvSpPr>
            <p:cNvPr id="62" name="椭圆 61"/>
            <p:cNvSpPr/>
            <p:nvPr/>
          </p:nvSpPr>
          <p:spPr>
            <a:xfrm rot="2684652">
              <a:off x="3150103" y="1254308"/>
              <a:ext cx="951957" cy="9519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2684652">
              <a:off x="3025770" y="1129975"/>
              <a:ext cx="1200623" cy="12006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p:cNvSpPr txBox="1"/>
          <p:nvPr/>
        </p:nvSpPr>
        <p:spPr>
          <a:xfrm>
            <a:off x="2600637" y="2696992"/>
            <a:ext cx="713700" cy="307777"/>
          </a:xfrm>
          <a:prstGeom prst="rect">
            <a:avLst/>
          </a:prstGeom>
          <a:noFill/>
        </p:spPr>
        <p:txBody>
          <a:bodyPr wrap="square" rtlCol="0">
            <a:spAutoFit/>
          </a:bodyPr>
          <a:lstStyle/>
          <a:p>
            <a:r>
              <a:rPr kumimoji="1" lang="en-US" altLang="zh-CN" dirty="0" smtClean="0">
                <a:solidFill>
                  <a:schemeClr val="bg1"/>
                </a:solidFill>
                <a:latin typeface="Microsoft YaHei" charset="-122"/>
                <a:ea typeface="Microsoft YaHei" charset="-122"/>
                <a:cs typeface="Microsoft YaHei" charset="-122"/>
              </a:rPr>
              <a:t>15</a:t>
            </a:r>
            <a:r>
              <a:rPr kumimoji="1" lang="zh-CN" altLang="en-US" dirty="0" smtClean="0">
                <a:solidFill>
                  <a:schemeClr val="bg1"/>
                </a:solidFill>
                <a:latin typeface="Microsoft YaHei" charset="-122"/>
                <a:ea typeface="Microsoft YaHei" charset="-122"/>
                <a:cs typeface="Microsoft YaHei" charset="-122"/>
              </a:rPr>
              <a:t> </a:t>
            </a:r>
            <a:r>
              <a:rPr kumimoji="1" lang="en-US" altLang="zh-CN" dirty="0" smtClean="0">
                <a:solidFill>
                  <a:schemeClr val="bg1"/>
                </a:solidFill>
                <a:latin typeface="Microsoft YaHei" charset="-122"/>
                <a:ea typeface="Microsoft YaHei" charset="-122"/>
                <a:cs typeface="Microsoft YaHei" charset="-122"/>
              </a:rPr>
              <a:t>d</a:t>
            </a:r>
            <a:endParaRPr kumimoji="1" lang="zh-CN" altLang="en-US" dirty="0">
              <a:solidFill>
                <a:schemeClr val="bg1"/>
              </a:solidFill>
              <a:latin typeface="Microsoft YaHei" charset="-122"/>
              <a:ea typeface="Microsoft YaHei" charset="-122"/>
              <a:cs typeface="Microsoft YaHei" charset="-122"/>
            </a:endParaRPr>
          </a:p>
        </p:txBody>
      </p:sp>
      <p:sp>
        <p:nvSpPr>
          <p:cNvPr id="65" name="文本框 64"/>
          <p:cNvSpPr txBox="1"/>
          <p:nvPr/>
        </p:nvSpPr>
        <p:spPr>
          <a:xfrm>
            <a:off x="4112350" y="2862767"/>
            <a:ext cx="713700" cy="307777"/>
          </a:xfrm>
          <a:prstGeom prst="rect">
            <a:avLst/>
          </a:prstGeom>
          <a:noFill/>
        </p:spPr>
        <p:txBody>
          <a:bodyPr wrap="square" rtlCol="0">
            <a:spAutoFit/>
          </a:bodyPr>
          <a:lstStyle/>
          <a:p>
            <a:r>
              <a:rPr kumimoji="1" lang="en-US" altLang="zh-CN" dirty="0" smtClean="0">
                <a:solidFill>
                  <a:schemeClr val="bg1"/>
                </a:solidFill>
                <a:latin typeface="Microsoft YaHei" charset="-122"/>
                <a:ea typeface="Microsoft YaHei" charset="-122"/>
                <a:cs typeface="Microsoft YaHei" charset="-122"/>
              </a:rPr>
              <a:t>35</a:t>
            </a:r>
            <a:r>
              <a:rPr kumimoji="1" lang="zh-CN" altLang="en-US" dirty="0" smtClean="0">
                <a:solidFill>
                  <a:schemeClr val="bg1"/>
                </a:solidFill>
                <a:latin typeface="Microsoft YaHei" charset="-122"/>
                <a:ea typeface="Microsoft YaHei" charset="-122"/>
                <a:cs typeface="Microsoft YaHei" charset="-122"/>
              </a:rPr>
              <a:t> </a:t>
            </a:r>
            <a:r>
              <a:rPr kumimoji="1" lang="en-US" altLang="zh-CN" dirty="0" smtClean="0">
                <a:solidFill>
                  <a:schemeClr val="bg1"/>
                </a:solidFill>
                <a:latin typeface="Microsoft YaHei" charset="-122"/>
                <a:ea typeface="Microsoft YaHei" charset="-122"/>
                <a:cs typeface="Microsoft YaHei" charset="-122"/>
              </a:rPr>
              <a:t>d</a:t>
            </a:r>
            <a:endParaRPr kumimoji="1" lang="zh-CN" altLang="en-US" dirty="0">
              <a:solidFill>
                <a:schemeClr val="bg1"/>
              </a:solidFill>
              <a:latin typeface="Microsoft YaHei" charset="-122"/>
              <a:ea typeface="Microsoft YaHei" charset="-122"/>
              <a:cs typeface="Microsoft YaHei" charset="-122"/>
            </a:endParaRPr>
          </a:p>
        </p:txBody>
      </p:sp>
      <p:sp>
        <p:nvSpPr>
          <p:cNvPr id="66" name="文本框 65"/>
          <p:cNvSpPr txBox="1"/>
          <p:nvPr/>
        </p:nvSpPr>
        <p:spPr>
          <a:xfrm>
            <a:off x="5373513" y="2396669"/>
            <a:ext cx="713700" cy="307777"/>
          </a:xfrm>
          <a:prstGeom prst="rect">
            <a:avLst/>
          </a:prstGeom>
          <a:noFill/>
        </p:spPr>
        <p:txBody>
          <a:bodyPr wrap="square" rtlCol="0">
            <a:spAutoFit/>
          </a:bodyPr>
          <a:lstStyle/>
          <a:p>
            <a:r>
              <a:rPr kumimoji="1" lang="en-US" altLang="zh-CN" dirty="0" smtClean="0">
                <a:solidFill>
                  <a:schemeClr val="bg1"/>
                </a:solidFill>
                <a:latin typeface="Microsoft YaHei" charset="-122"/>
                <a:ea typeface="Microsoft YaHei" charset="-122"/>
                <a:cs typeface="Microsoft YaHei" charset="-122"/>
              </a:rPr>
              <a:t>12</a:t>
            </a:r>
            <a:r>
              <a:rPr kumimoji="1" lang="zh-CN" altLang="en-US" dirty="0" smtClean="0">
                <a:solidFill>
                  <a:schemeClr val="bg1"/>
                </a:solidFill>
                <a:latin typeface="Microsoft YaHei" charset="-122"/>
                <a:ea typeface="Microsoft YaHei" charset="-122"/>
                <a:cs typeface="Microsoft YaHei" charset="-122"/>
              </a:rPr>
              <a:t> </a:t>
            </a:r>
            <a:r>
              <a:rPr kumimoji="1" lang="en-US" altLang="zh-CN" dirty="0" smtClean="0">
                <a:solidFill>
                  <a:schemeClr val="bg1"/>
                </a:solidFill>
                <a:latin typeface="Microsoft YaHei" charset="-122"/>
                <a:ea typeface="Microsoft YaHei" charset="-122"/>
                <a:cs typeface="Microsoft YaHei" charset="-122"/>
              </a:rPr>
              <a:t>d</a:t>
            </a:r>
            <a:endParaRPr kumimoji="1" lang="zh-CN" altLang="en-US" dirty="0">
              <a:solidFill>
                <a:schemeClr val="bg1"/>
              </a:solidFill>
              <a:latin typeface="Microsoft YaHei" charset="-122"/>
              <a:ea typeface="Microsoft YaHei" charset="-122"/>
              <a:cs typeface="Microsoft YaHei" charset="-122"/>
            </a:endParaRPr>
          </a:p>
        </p:txBody>
      </p:sp>
      <p:sp>
        <p:nvSpPr>
          <p:cNvPr id="67" name="文本框 66"/>
          <p:cNvSpPr txBox="1"/>
          <p:nvPr/>
        </p:nvSpPr>
        <p:spPr>
          <a:xfrm>
            <a:off x="6279955" y="2772478"/>
            <a:ext cx="713700" cy="307777"/>
          </a:xfrm>
          <a:prstGeom prst="rect">
            <a:avLst/>
          </a:prstGeom>
          <a:noFill/>
        </p:spPr>
        <p:txBody>
          <a:bodyPr wrap="square" rtlCol="0">
            <a:spAutoFit/>
          </a:bodyPr>
          <a:lstStyle/>
          <a:p>
            <a:r>
              <a:rPr kumimoji="1" lang="en-US" altLang="zh-CN" dirty="0" smtClean="0">
                <a:solidFill>
                  <a:schemeClr val="bg1"/>
                </a:solidFill>
                <a:latin typeface="Microsoft YaHei" charset="-122"/>
                <a:ea typeface="Microsoft YaHei" charset="-122"/>
                <a:cs typeface="Microsoft YaHei" charset="-122"/>
              </a:rPr>
              <a:t>24</a:t>
            </a:r>
            <a:r>
              <a:rPr kumimoji="1" lang="zh-CN" altLang="en-US" dirty="0" smtClean="0">
                <a:solidFill>
                  <a:schemeClr val="bg1"/>
                </a:solidFill>
                <a:latin typeface="Microsoft YaHei" charset="-122"/>
                <a:ea typeface="Microsoft YaHei" charset="-122"/>
                <a:cs typeface="Microsoft YaHei" charset="-122"/>
              </a:rPr>
              <a:t> </a:t>
            </a:r>
            <a:r>
              <a:rPr kumimoji="1" lang="en-US" altLang="zh-CN" dirty="0" smtClean="0">
                <a:solidFill>
                  <a:schemeClr val="bg1"/>
                </a:solidFill>
                <a:latin typeface="Microsoft YaHei" charset="-122"/>
                <a:ea typeface="Microsoft YaHei" charset="-122"/>
                <a:cs typeface="Microsoft YaHei" charset="-122"/>
              </a:rPr>
              <a:t>d</a:t>
            </a:r>
            <a:endParaRPr kumimoji="1" lang="zh-CN" altLang="en-US" dirty="0">
              <a:solidFill>
                <a:schemeClr val="bg1"/>
              </a:solidFill>
              <a:latin typeface="Microsoft YaHei" charset="-122"/>
              <a:ea typeface="Microsoft YaHei" charset="-122"/>
              <a:cs typeface="Microsoft YaHei" charset="-122"/>
            </a:endParaRPr>
          </a:p>
        </p:txBody>
      </p:sp>
      <p:sp>
        <p:nvSpPr>
          <p:cNvPr id="68" name="矩形 67"/>
          <p:cNvSpPr/>
          <p:nvPr/>
        </p:nvSpPr>
        <p:spPr>
          <a:xfrm>
            <a:off x="7659617" y="2733959"/>
            <a:ext cx="902811" cy="307777"/>
          </a:xfrm>
          <a:prstGeom prst="rect">
            <a:avLst/>
          </a:prstGeom>
        </p:spPr>
        <p:txBody>
          <a:bodyPr wrap="none">
            <a:spAutoFit/>
          </a:bodyPr>
          <a:lstStyle/>
          <a:p>
            <a:pPr algn="ctr"/>
            <a:r>
              <a:rPr lang="zh-CN" altLang="en-US" dirty="0" smtClean="0">
                <a:solidFill>
                  <a:schemeClr val="bg1"/>
                </a:solidFill>
                <a:latin typeface="Microsoft YaHei" charset="-122"/>
                <a:ea typeface="Microsoft YaHei" charset="-122"/>
                <a:cs typeface="Microsoft YaHei" charset="-122"/>
              </a:rPr>
              <a:t>总结报告</a:t>
            </a:r>
            <a:endParaRPr lang="en-US" altLang="zh-CN" dirty="0" smtClean="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1935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500"/>
                                        <p:tgtEl>
                                          <p:spTgt spid="117"/>
                                        </p:tgtEl>
                                      </p:cBhvr>
                                    </p:animEffect>
                                  </p:childTnLst>
                                </p:cTn>
                              </p:par>
                              <p:par>
                                <p:cTn id="11" presetID="22" presetClass="entr" presetSubtype="4" fill="hold" nodeType="withEffect">
                                  <p:stCondLst>
                                    <p:cond delay="200"/>
                                  </p:stCondLst>
                                  <p:childTnLst>
                                    <p:set>
                                      <p:cBhvr>
                                        <p:cTn id="12" dur="1" fill="hold">
                                          <p:stCondLst>
                                            <p:cond delay="0"/>
                                          </p:stCondLst>
                                        </p:cTn>
                                        <p:tgtEl>
                                          <p:spTgt spid="48"/>
                                        </p:tgtEl>
                                        <p:attrNameLst>
                                          <p:attrName>style.visibility</p:attrName>
                                        </p:attrNameLst>
                                      </p:cBhvr>
                                      <p:to>
                                        <p:strVal val="visible"/>
                                      </p:to>
                                    </p:set>
                                    <p:animEffect transition="in" filter="wipe(down)">
                                      <p:cBhvr>
                                        <p:cTn id="13" dur="500"/>
                                        <p:tgtEl>
                                          <p:spTgt spid="4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30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par>
                                <p:cTn id="23" presetID="22" presetClass="entr" presetSubtype="8" fill="hold" nodeType="withEffect">
                                  <p:stCondLst>
                                    <p:cond delay="50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10" presetClass="entr" presetSubtype="0" fill="hold" nodeType="withEffect">
                                  <p:stCondLst>
                                    <p:cond delay="60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childTnLst>
                                </p:cTn>
                              </p:par>
                              <p:par>
                                <p:cTn id="32" presetID="10" presetClass="entr" presetSubtype="0" fill="hold" grpId="0" nodeType="withEffect">
                                  <p:stCondLst>
                                    <p:cond delay="700"/>
                                  </p:stCondLst>
                                  <p:childTnLst>
                                    <p:set>
                                      <p:cBhvr>
                                        <p:cTn id="33" dur="1" fill="hold">
                                          <p:stCondLst>
                                            <p:cond delay="0"/>
                                          </p:stCondLst>
                                        </p:cTn>
                                        <p:tgtEl>
                                          <p:spTgt spid="120"/>
                                        </p:tgtEl>
                                        <p:attrNameLst>
                                          <p:attrName>style.visibility</p:attrName>
                                        </p:attrNameLst>
                                      </p:cBhvr>
                                      <p:to>
                                        <p:strVal val="visible"/>
                                      </p:to>
                                    </p:set>
                                    <p:animEffect transition="in" filter="fade">
                                      <p:cBhvr>
                                        <p:cTn id="34" dur="500"/>
                                        <p:tgtEl>
                                          <p:spTgt spid="120"/>
                                        </p:tgtEl>
                                      </p:cBhvr>
                                    </p:animEffect>
                                  </p:childTnLst>
                                </p:cTn>
                              </p:par>
                              <p:par>
                                <p:cTn id="35" presetID="22" presetClass="entr" presetSubtype="4" fill="hold" nodeType="withEffect">
                                  <p:stCondLst>
                                    <p:cond delay="800"/>
                                  </p:stCondLst>
                                  <p:childTnLst>
                                    <p:set>
                                      <p:cBhvr>
                                        <p:cTn id="36" dur="1" fill="hold">
                                          <p:stCondLst>
                                            <p:cond delay="0"/>
                                          </p:stCondLst>
                                        </p:cTn>
                                        <p:tgtEl>
                                          <p:spTgt spid="50"/>
                                        </p:tgtEl>
                                        <p:attrNameLst>
                                          <p:attrName>style.visibility</p:attrName>
                                        </p:attrNameLst>
                                      </p:cBhvr>
                                      <p:to>
                                        <p:strVal val="visible"/>
                                      </p:to>
                                    </p:set>
                                    <p:animEffect transition="in" filter="wipe(down)">
                                      <p:cBhvr>
                                        <p:cTn id="37" dur="500"/>
                                        <p:tgtEl>
                                          <p:spTgt spid="50"/>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par>
                                <p:cTn id="41" presetID="10" presetClass="entr" presetSubtype="0" fill="hold" nodeType="withEffect">
                                  <p:stCondLst>
                                    <p:cond delay="90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129"/>
                                        </p:tgtEl>
                                        <p:attrNameLst>
                                          <p:attrName>style.visibility</p:attrName>
                                        </p:attrNameLst>
                                      </p:cBhvr>
                                      <p:to>
                                        <p:strVal val="visible"/>
                                      </p:to>
                                    </p:set>
                                    <p:animEffect transition="in" filter="fade">
                                      <p:cBhvr>
                                        <p:cTn id="46" dur="500"/>
                                        <p:tgtEl>
                                          <p:spTgt spid="129"/>
                                        </p:tgtEl>
                                      </p:cBhvr>
                                    </p:animEffect>
                                  </p:childTnLst>
                                </p:cTn>
                              </p:par>
                              <p:par>
                                <p:cTn id="47" presetID="22" presetClass="entr" presetSubtype="8" fill="hold" nodeType="withEffect">
                                  <p:stCondLst>
                                    <p:cond delay="1100"/>
                                  </p:stCondLst>
                                  <p:childTnLst>
                                    <p:set>
                                      <p:cBhvr>
                                        <p:cTn id="48" dur="1" fill="hold">
                                          <p:stCondLst>
                                            <p:cond delay="0"/>
                                          </p:stCondLst>
                                        </p:cTn>
                                        <p:tgtEl>
                                          <p:spTgt spid="51"/>
                                        </p:tgtEl>
                                        <p:attrNameLst>
                                          <p:attrName>style.visibility</p:attrName>
                                        </p:attrNameLst>
                                      </p:cBhvr>
                                      <p:to>
                                        <p:strVal val="visible"/>
                                      </p:to>
                                    </p:set>
                                    <p:animEffect transition="in" filter="wipe(left)">
                                      <p:cBhvr>
                                        <p:cTn id="49" dur="500"/>
                                        <p:tgtEl>
                                          <p:spTgt spid="51"/>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nodeType="withEffect">
                                  <p:stCondLst>
                                    <p:cond delay="120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1300"/>
                                  </p:stCondLst>
                                  <p:childTnLst>
                                    <p:set>
                                      <p:cBhvr>
                                        <p:cTn id="57" dur="1" fill="hold">
                                          <p:stCondLst>
                                            <p:cond delay="0"/>
                                          </p:stCondLst>
                                        </p:cTn>
                                        <p:tgtEl>
                                          <p:spTgt spid="123"/>
                                        </p:tgtEl>
                                        <p:attrNameLst>
                                          <p:attrName>style.visibility</p:attrName>
                                        </p:attrNameLst>
                                      </p:cBhvr>
                                      <p:to>
                                        <p:strVal val="visible"/>
                                      </p:to>
                                    </p:set>
                                    <p:animEffect transition="in" filter="fade">
                                      <p:cBhvr>
                                        <p:cTn id="58" dur="500"/>
                                        <p:tgtEl>
                                          <p:spTgt spid="123"/>
                                        </p:tgtEl>
                                      </p:cBhvr>
                                    </p:animEffect>
                                  </p:childTnLst>
                                </p:cTn>
                              </p:par>
                              <p:par>
                                <p:cTn id="59" presetID="22" presetClass="entr" presetSubtype="4" fill="hold" nodeType="withEffect">
                                  <p:stCondLst>
                                    <p:cond delay="140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1400"/>
                                  </p:stCondLst>
                                  <p:childTnLst>
                                    <p:set>
                                      <p:cBhvr>
                                        <p:cTn id="63" dur="1" fill="hold">
                                          <p:stCondLst>
                                            <p:cond delay="0"/>
                                          </p:stCondLst>
                                        </p:cTn>
                                        <p:tgtEl>
                                          <p:spTgt spid="67"/>
                                        </p:tgtEl>
                                        <p:attrNameLst>
                                          <p:attrName>style.visibility</p:attrName>
                                        </p:attrNameLst>
                                      </p:cBhvr>
                                      <p:to>
                                        <p:strVal val="visible"/>
                                      </p:to>
                                    </p:set>
                                    <p:animEffect transition="in" filter="wipe(down)">
                                      <p:cBhvr>
                                        <p:cTn id="64" dur="500"/>
                                        <p:tgtEl>
                                          <p:spTgt spid="67"/>
                                        </p:tgtEl>
                                      </p:cBhvr>
                                    </p:animEffect>
                                  </p:childTnLst>
                                </p:cTn>
                              </p:par>
                              <p:par>
                                <p:cTn id="65" presetID="10" presetClass="entr" presetSubtype="0" fill="hold" nodeType="withEffect">
                                  <p:stCondLst>
                                    <p:cond delay="150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grpId="0" nodeType="withEffect">
                                  <p:stCondLst>
                                    <p:cond delay="1600"/>
                                  </p:stCondLst>
                                  <p:childTnLst>
                                    <p:set>
                                      <p:cBhvr>
                                        <p:cTn id="69" dur="1" fill="hold">
                                          <p:stCondLst>
                                            <p:cond delay="0"/>
                                          </p:stCondLst>
                                        </p:cTn>
                                        <p:tgtEl>
                                          <p:spTgt spid="132"/>
                                        </p:tgtEl>
                                        <p:attrNameLst>
                                          <p:attrName>style.visibility</p:attrName>
                                        </p:attrNameLst>
                                      </p:cBhvr>
                                      <p:to>
                                        <p:strVal val="visible"/>
                                      </p:to>
                                    </p:set>
                                    <p:animEffect transition="in" filter="fade">
                                      <p:cBhvr>
                                        <p:cTn id="70" dur="500"/>
                                        <p:tgtEl>
                                          <p:spTgt spid="132"/>
                                        </p:tgtEl>
                                      </p:cBhvr>
                                    </p:animEffect>
                                  </p:childTnLst>
                                </p:cTn>
                              </p:par>
                              <p:par>
                                <p:cTn id="71" presetID="22" presetClass="entr" presetSubtype="8" fill="hold" nodeType="withEffect">
                                  <p:stCondLst>
                                    <p:cond delay="1700"/>
                                  </p:stCondLst>
                                  <p:childTnLst>
                                    <p:set>
                                      <p:cBhvr>
                                        <p:cTn id="72" dur="1" fill="hold">
                                          <p:stCondLst>
                                            <p:cond delay="0"/>
                                          </p:stCondLst>
                                        </p:cTn>
                                        <p:tgtEl>
                                          <p:spTgt spid="58"/>
                                        </p:tgtEl>
                                        <p:attrNameLst>
                                          <p:attrName>style.visibility</p:attrName>
                                        </p:attrNameLst>
                                      </p:cBhvr>
                                      <p:to>
                                        <p:strVal val="visible"/>
                                      </p:to>
                                    </p:set>
                                    <p:animEffect transition="in" filter="wipe(left)">
                                      <p:cBhvr>
                                        <p:cTn id="73" dur="500"/>
                                        <p:tgtEl>
                                          <p:spTgt spid="58"/>
                                        </p:tgtEl>
                                      </p:cBhvr>
                                    </p:animEffect>
                                  </p:childTnLst>
                                </p:cTn>
                              </p:par>
                              <p:par>
                                <p:cTn id="74" presetID="10" presetClass="entr" presetSubtype="0" fill="hold" nodeType="withEffect">
                                  <p:stCondLst>
                                    <p:cond delay="1800"/>
                                  </p:stCondLst>
                                  <p:childTnLst>
                                    <p:set>
                                      <p:cBhvr>
                                        <p:cTn id="75" dur="1" fill="hold">
                                          <p:stCondLst>
                                            <p:cond delay="0"/>
                                          </p:stCondLst>
                                        </p:cTn>
                                        <p:tgtEl>
                                          <p:spTgt spid="112"/>
                                        </p:tgtEl>
                                        <p:attrNameLst>
                                          <p:attrName>style.visibility</p:attrName>
                                        </p:attrNameLst>
                                      </p:cBhvr>
                                      <p:to>
                                        <p:strVal val="visible"/>
                                      </p:to>
                                    </p:set>
                                    <p:animEffect transition="in" filter="fade">
                                      <p:cBhvr>
                                        <p:cTn id="76" dur="500"/>
                                        <p:tgtEl>
                                          <p:spTgt spid="112"/>
                                        </p:tgtEl>
                                      </p:cBhvr>
                                    </p:animEffect>
                                  </p:childTnLst>
                                </p:cTn>
                              </p:par>
                              <p:par>
                                <p:cTn id="77" presetID="10" presetClass="entr" presetSubtype="0" fill="hold" grpId="0" nodeType="withEffect">
                                  <p:stCondLst>
                                    <p:cond delay="190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20" grpId="0"/>
      <p:bldP spid="123" grpId="0"/>
      <p:bldP spid="126" grpId="0"/>
      <p:bldP spid="129" grpId="0"/>
      <p:bldP spid="132" grpId="0"/>
      <p:bldP spid="3" grpId="0"/>
      <p:bldP spid="64" grpId="0"/>
      <p:bldP spid="65" grpId="0"/>
      <p:bldP spid="66" grpId="0"/>
      <p:bldP spid="67" grpId="0"/>
      <p:bldP spid="6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560590"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软件开发计划</a:t>
            </a:r>
            <a:r>
              <a:rPr lang="en-US" altLang="zh-CN" sz="2000" dirty="0" smtClean="0">
                <a:solidFill>
                  <a:schemeClr val="bg1"/>
                </a:solidFill>
                <a:latin typeface="微软雅黑" pitchFamily="34" charset="-122"/>
                <a:ea typeface="微软雅黑" pitchFamily="34" charset="-122"/>
              </a:rPr>
              <a:t>——</a:t>
            </a:r>
            <a:r>
              <a:rPr lang="zh-CN" altLang="en-US" sz="2000" dirty="0" smtClean="0">
                <a:solidFill>
                  <a:schemeClr val="bg1"/>
                </a:solidFill>
                <a:latin typeface="微软雅黑" pitchFamily="34" charset="-122"/>
                <a:ea typeface="微软雅黑" pitchFamily="34" charset="-122"/>
              </a:rPr>
              <a:t>已完成工作</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a:solidFill>
                  <a:schemeClr val="bg1"/>
                </a:solidFill>
              </a:rPr>
              <a:t>6</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9" name="右箭头 208"/>
          <p:cNvSpPr/>
          <p:nvPr/>
        </p:nvSpPr>
        <p:spPr>
          <a:xfrm>
            <a:off x="1044000" y="2477336"/>
            <a:ext cx="7056000" cy="216024"/>
          </a:xfrm>
          <a:prstGeom prst="rightArrow">
            <a:avLst>
              <a:gd name="adj1" fmla="val 45974"/>
              <a:gd name="adj2" fmla="val 69815"/>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nvGrpSpPr>
          <p:cNvPr id="210" name="组合 209"/>
          <p:cNvGrpSpPr/>
          <p:nvPr/>
        </p:nvGrpSpPr>
        <p:grpSpPr>
          <a:xfrm>
            <a:off x="1134274" y="1216239"/>
            <a:ext cx="1761509" cy="1320969"/>
            <a:chOff x="1298163" y="1322669"/>
            <a:chExt cx="1761509" cy="1320969"/>
          </a:xfrm>
        </p:grpSpPr>
        <p:grpSp>
          <p:nvGrpSpPr>
            <p:cNvPr id="211" name="组合 210"/>
            <p:cNvGrpSpPr/>
            <p:nvPr/>
          </p:nvGrpSpPr>
          <p:grpSpPr>
            <a:xfrm>
              <a:off x="1298163" y="1322669"/>
              <a:ext cx="1761509" cy="1320969"/>
              <a:chOff x="1298163" y="1322669"/>
              <a:chExt cx="1761509" cy="1320969"/>
            </a:xfrm>
          </p:grpSpPr>
          <p:grpSp>
            <p:nvGrpSpPr>
              <p:cNvPr id="213" name="组合 212"/>
              <p:cNvGrpSpPr/>
              <p:nvPr/>
            </p:nvGrpSpPr>
            <p:grpSpPr>
              <a:xfrm>
                <a:off x="1298163" y="1322669"/>
                <a:ext cx="1761509" cy="1320969"/>
                <a:chOff x="1298163" y="1322669"/>
                <a:chExt cx="1761509" cy="1320969"/>
              </a:xfrm>
            </p:grpSpPr>
            <p:sp>
              <p:nvSpPr>
                <p:cNvPr id="215" name="矩形 214"/>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216" name="矩形 215"/>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7" name="椭圆 216"/>
                <p:cNvSpPr/>
                <p:nvPr/>
              </p:nvSpPr>
              <p:spPr>
                <a:xfrm>
                  <a:off x="1298163" y="1322669"/>
                  <a:ext cx="648000" cy="648000"/>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14" name="TextBox 75"/>
              <p:cNvSpPr txBox="1"/>
              <p:nvPr/>
            </p:nvSpPr>
            <p:spPr>
              <a:xfrm>
                <a:off x="1424833" y="1385059"/>
                <a:ext cx="39466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1</a:t>
                </a:r>
                <a:endParaRPr kumimoji="0" lang="zh-CN" altLang="en-US" sz="2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grpSp>
        <p:sp>
          <p:nvSpPr>
            <p:cNvPr id="212" name="矩形 211"/>
            <p:cNvSpPr/>
            <p:nvPr/>
          </p:nvSpPr>
          <p:spPr>
            <a:xfrm>
              <a:off x="1709672" y="1923678"/>
              <a:ext cx="1260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FFFFFF"/>
                  </a:solidFill>
                  <a:effectLst/>
                  <a:uLnTx/>
                  <a:uFillTx/>
                  <a:latin typeface="Microsoft YaHei" charset="-122"/>
                  <a:ea typeface="Microsoft YaHei" charset="-122"/>
                  <a:cs typeface="Microsoft YaHei" charset="-122"/>
                </a:rPr>
                <a:t>界面部分</a:t>
              </a:r>
              <a:endParaRPr kumimoji="0" lang="zh-CN" altLang="en-US" sz="1800" b="0" i="0" u="none" strike="noStrike" kern="0" cap="none" spc="0" normalizeH="0" baseline="0" noProof="0" dirty="0" smtClean="0">
                <a:ln>
                  <a:noFill/>
                </a:ln>
                <a:solidFill>
                  <a:srgbClr val="FFFFFF"/>
                </a:solidFill>
                <a:effectLst/>
                <a:uLnTx/>
                <a:uFillTx/>
                <a:latin typeface="Microsoft YaHei" charset="-122"/>
                <a:ea typeface="Microsoft YaHei" charset="-122"/>
                <a:cs typeface="Microsoft YaHei" charset="-122"/>
              </a:endParaRPr>
            </a:p>
          </p:txBody>
        </p:sp>
      </p:grpSp>
      <p:grpSp>
        <p:nvGrpSpPr>
          <p:cNvPr id="218" name="组合 217"/>
          <p:cNvGrpSpPr/>
          <p:nvPr/>
        </p:nvGrpSpPr>
        <p:grpSpPr>
          <a:xfrm>
            <a:off x="5781477" y="1216239"/>
            <a:ext cx="1761509" cy="1320969"/>
            <a:chOff x="1298163" y="1322669"/>
            <a:chExt cx="1761509" cy="1320969"/>
          </a:xfrm>
        </p:grpSpPr>
        <p:grpSp>
          <p:nvGrpSpPr>
            <p:cNvPr id="219" name="组合 218"/>
            <p:cNvGrpSpPr/>
            <p:nvPr/>
          </p:nvGrpSpPr>
          <p:grpSpPr>
            <a:xfrm>
              <a:off x="1298163" y="1322669"/>
              <a:ext cx="1761509" cy="1320969"/>
              <a:chOff x="1298163" y="1322669"/>
              <a:chExt cx="1761509" cy="1320969"/>
            </a:xfrm>
          </p:grpSpPr>
          <p:grpSp>
            <p:nvGrpSpPr>
              <p:cNvPr id="221" name="组合 220"/>
              <p:cNvGrpSpPr/>
              <p:nvPr/>
            </p:nvGrpSpPr>
            <p:grpSpPr>
              <a:xfrm>
                <a:off x="1298163" y="1322669"/>
                <a:ext cx="1761509" cy="1320969"/>
                <a:chOff x="1298163" y="1322669"/>
                <a:chExt cx="1761509" cy="1320969"/>
              </a:xfrm>
            </p:grpSpPr>
            <p:sp>
              <p:nvSpPr>
                <p:cNvPr id="223" name="矩形 222"/>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224" name="矩形 223"/>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5" name="椭圆 224"/>
                <p:cNvSpPr/>
                <p:nvPr/>
              </p:nvSpPr>
              <p:spPr>
                <a:xfrm>
                  <a:off x="1298163" y="1322669"/>
                  <a:ext cx="648000" cy="648000"/>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22" name="TextBox 68"/>
              <p:cNvSpPr txBox="1"/>
              <p:nvPr/>
            </p:nvSpPr>
            <p:spPr>
              <a:xfrm>
                <a:off x="1424833" y="1385059"/>
                <a:ext cx="39466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3</a:t>
                </a:r>
                <a:endParaRPr kumimoji="0" lang="zh-CN" altLang="en-US" sz="2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grpSp>
        <p:sp>
          <p:nvSpPr>
            <p:cNvPr id="220" name="矩形 219"/>
            <p:cNvSpPr/>
            <p:nvPr/>
          </p:nvSpPr>
          <p:spPr>
            <a:xfrm>
              <a:off x="1709672" y="1867319"/>
              <a:ext cx="1260000"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kern="0" noProof="0" smtClean="0">
                  <a:solidFill>
                    <a:srgbClr val="FFFFFF"/>
                  </a:solidFill>
                  <a:latin typeface="微软雅黑" pitchFamily="34" charset="-122"/>
                  <a:ea typeface="微软雅黑" pitchFamily="34" charset="-122"/>
                </a:rPr>
                <a:t>分析设计阶段</a:t>
              </a:r>
              <a:endParaRPr kumimoji="0" lang="zh-CN" altLang="en-US" sz="1800" b="0" i="0" u="none" strike="noStrike" kern="0" cap="none" spc="0" normalizeH="0" baseline="0" noProof="0" dirty="0" smtClean="0">
                <a:ln>
                  <a:noFill/>
                </a:ln>
                <a:solidFill>
                  <a:srgbClr val="FFFFFF"/>
                </a:solidFill>
                <a:effectLst/>
                <a:uLnTx/>
                <a:uFillTx/>
              </a:endParaRPr>
            </a:p>
          </p:txBody>
        </p:sp>
      </p:grpSp>
      <p:grpSp>
        <p:nvGrpSpPr>
          <p:cNvPr id="226" name="组合 225"/>
          <p:cNvGrpSpPr/>
          <p:nvPr/>
        </p:nvGrpSpPr>
        <p:grpSpPr>
          <a:xfrm>
            <a:off x="3457876" y="1216239"/>
            <a:ext cx="1761509" cy="1320969"/>
            <a:chOff x="1298163" y="1322669"/>
            <a:chExt cx="1761509" cy="1320969"/>
          </a:xfrm>
        </p:grpSpPr>
        <p:grpSp>
          <p:nvGrpSpPr>
            <p:cNvPr id="227" name="组合 226"/>
            <p:cNvGrpSpPr/>
            <p:nvPr/>
          </p:nvGrpSpPr>
          <p:grpSpPr>
            <a:xfrm>
              <a:off x="1298163" y="1322669"/>
              <a:ext cx="1761509" cy="1320969"/>
              <a:chOff x="1298163" y="1322669"/>
              <a:chExt cx="1761509" cy="1320969"/>
            </a:xfrm>
          </p:grpSpPr>
          <p:grpSp>
            <p:nvGrpSpPr>
              <p:cNvPr id="229" name="组合 228"/>
              <p:cNvGrpSpPr/>
              <p:nvPr/>
            </p:nvGrpSpPr>
            <p:grpSpPr>
              <a:xfrm>
                <a:off x="1298163" y="1322669"/>
                <a:ext cx="1761509" cy="1320969"/>
                <a:chOff x="1298163" y="1322669"/>
                <a:chExt cx="1761509" cy="1320969"/>
              </a:xfrm>
            </p:grpSpPr>
            <p:sp>
              <p:nvSpPr>
                <p:cNvPr id="231" name="矩形 230"/>
                <p:cNvSpPr/>
                <p:nvPr/>
              </p:nvSpPr>
              <p:spPr>
                <a:xfrm>
                  <a:off x="1619672" y="1563638"/>
                  <a:ext cx="1440000" cy="1080000"/>
                </a:xfrm>
                <a:prstGeom prst="rect">
                  <a:avLst/>
                </a:prstGeom>
                <a:solidFill>
                  <a:sysClr val="window" lastClr="FFFFFF">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232" name="矩形 231"/>
                <p:cNvSpPr/>
                <p:nvPr/>
              </p:nvSpPr>
              <p:spPr>
                <a:xfrm>
                  <a:off x="1619672" y="1563638"/>
                  <a:ext cx="1440000" cy="180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3" name="椭圆 232"/>
                <p:cNvSpPr/>
                <p:nvPr/>
              </p:nvSpPr>
              <p:spPr>
                <a:xfrm>
                  <a:off x="1298163" y="1322669"/>
                  <a:ext cx="648000" cy="648000"/>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30" name="TextBox 61"/>
              <p:cNvSpPr txBox="1"/>
              <p:nvPr/>
            </p:nvSpPr>
            <p:spPr>
              <a:xfrm>
                <a:off x="1424833" y="1385059"/>
                <a:ext cx="39466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2</a:t>
                </a:r>
                <a:endParaRPr kumimoji="0" lang="zh-CN" altLang="en-US" sz="28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grpSp>
        <p:sp>
          <p:nvSpPr>
            <p:cNvPr id="228" name="矩形 227"/>
            <p:cNvSpPr/>
            <p:nvPr/>
          </p:nvSpPr>
          <p:spPr>
            <a:xfrm>
              <a:off x="1709672" y="1923678"/>
              <a:ext cx="1260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chemeClr val="bg1"/>
                  </a:solidFill>
                  <a:effectLst/>
                  <a:uLnTx/>
                  <a:uFillTx/>
                  <a:latin typeface="Microsoft YaHei" charset="-122"/>
                  <a:ea typeface="Microsoft YaHei" charset="-122"/>
                  <a:cs typeface="Microsoft YaHei" charset="-122"/>
                </a:rPr>
                <a:t>后端部分</a:t>
              </a:r>
              <a:endParaRPr kumimoji="0" lang="zh-CN" altLang="en-US" sz="1800" b="0" i="0" u="none" strike="noStrike" kern="0" cap="none" spc="0" normalizeH="0" baseline="0" noProof="0" dirty="0" smtClean="0">
                <a:ln>
                  <a:noFill/>
                </a:ln>
                <a:solidFill>
                  <a:schemeClr val="bg1"/>
                </a:solidFill>
                <a:effectLst/>
                <a:uLnTx/>
                <a:uFillTx/>
                <a:latin typeface="Microsoft YaHei" charset="-122"/>
                <a:ea typeface="Microsoft YaHei" charset="-122"/>
                <a:cs typeface="Microsoft YaHei" charset="-122"/>
              </a:endParaRPr>
            </a:p>
          </p:txBody>
        </p:sp>
      </p:grpSp>
      <p:grpSp>
        <p:nvGrpSpPr>
          <p:cNvPr id="234" name="说明文字1"/>
          <p:cNvGrpSpPr/>
          <p:nvPr/>
        </p:nvGrpSpPr>
        <p:grpSpPr>
          <a:xfrm>
            <a:off x="1260944" y="2701577"/>
            <a:ext cx="1890106" cy="705095"/>
            <a:chOff x="848495" y="1399020"/>
            <a:chExt cx="1698408" cy="705095"/>
          </a:xfrm>
        </p:grpSpPr>
        <p:sp>
          <p:nvSpPr>
            <p:cNvPr id="235" name="TextBox 80"/>
            <p:cNvSpPr txBox="1"/>
            <p:nvPr/>
          </p:nvSpPr>
          <p:spPr>
            <a:xfrm>
              <a:off x="961674" y="1399020"/>
              <a:ext cx="1444305" cy="307777"/>
            </a:xfrm>
            <a:prstGeom prst="rect">
              <a:avLst/>
            </a:prstGeom>
            <a:noFill/>
          </p:spPr>
          <p:txBody>
            <a:bodyPr wrap="square" rtlCol="0">
              <a:spAutoFit/>
            </a:bodyPr>
            <a:lstStyle/>
            <a:p>
              <a:pPr algn="ctr" defTabSz="914400"/>
              <a:r>
                <a:rPr lang="zh-CN" altLang="en-US" b="1" dirty="0" smtClean="0">
                  <a:solidFill>
                    <a:srgbClr val="FFFF00"/>
                  </a:solidFill>
                  <a:latin typeface="微软雅黑" pitchFamily="34" charset="-122"/>
                  <a:ea typeface="微软雅黑" pitchFamily="34" charset="-122"/>
                </a:rPr>
                <a:t>界面</a:t>
              </a:r>
              <a:endParaRPr lang="zh-CN" altLang="en-US" b="1" dirty="0">
                <a:solidFill>
                  <a:srgbClr val="FFFF00"/>
                </a:solidFill>
                <a:latin typeface="微软雅黑" pitchFamily="34" charset="-122"/>
                <a:ea typeface="微软雅黑" pitchFamily="34" charset="-122"/>
              </a:endParaRPr>
            </a:p>
          </p:txBody>
        </p:sp>
        <p:sp>
          <p:nvSpPr>
            <p:cNvPr id="236" name="TextBox 81"/>
            <p:cNvSpPr txBox="1"/>
            <p:nvPr/>
          </p:nvSpPr>
          <p:spPr>
            <a:xfrm>
              <a:off x="848495" y="1627061"/>
              <a:ext cx="1698408" cy="477054"/>
            </a:xfrm>
            <a:prstGeom prst="rect">
              <a:avLst/>
            </a:prstGeom>
            <a:noFill/>
          </p:spPr>
          <p:txBody>
            <a:bodyPr wrap="square" rtlCol="0">
              <a:spAutoFit/>
            </a:bodyPr>
            <a:lstStyle/>
            <a:p>
              <a:pPr algn="ctr" defTabSz="914400">
                <a:lnSpc>
                  <a:spcPts val="1500"/>
                </a:lnSpc>
              </a:pPr>
              <a:r>
                <a:rPr lang="zh-CN" altLang="en-US" sz="1100" dirty="0" smtClean="0">
                  <a:solidFill>
                    <a:prstClr val="white"/>
                  </a:solidFill>
                  <a:latin typeface="微软雅黑" pitchFamily="34" charset="-122"/>
                  <a:ea typeface="微软雅黑" pitchFamily="34" charset="-122"/>
                </a:rPr>
                <a:t>登录注册部分已经完成前端，且主界面大致框架已搭好</a:t>
              </a:r>
              <a:endParaRPr lang="zh-CN" altLang="en-US" sz="1100" dirty="0">
                <a:solidFill>
                  <a:prstClr val="white"/>
                </a:solidFill>
                <a:latin typeface="微软雅黑" pitchFamily="34" charset="-122"/>
                <a:ea typeface="微软雅黑" pitchFamily="34" charset="-122"/>
              </a:endParaRPr>
            </a:p>
          </p:txBody>
        </p:sp>
      </p:grpSp>
      <p:grpSp>
        <p:nvGrpSpPr>
          <p:cNvPr id="237" name="说明文字1"/>
          <p:cNvGrpSpPr/>
          <p:nvPr/>
        </p:nvGrpSpPr>
        <p:grpSpPr>
          <a:xfrm>
            <a:off x="3710368" y="2701577"/>
            <a:ext cx="1616907" cy="694658"/>
            <a:chOff x="883394" y="1398992"/>
            <a:chExt cx="1616907" cy="694658"/>
          </a:xfrm>
        </p:grpSpPr>
        <p:sp>
          <p:nvSpPr>
            <p:cNvPr id="238" name="TextBox 83"/>
            <p:cNvSpPr txBox="1"/>
            <p:nvPr/>
          </p:nvSpPr>
          <p:spPr>
            <a:xfrm>
              <a:off x="883394" y="1398992"/>
              <a:ext cx="1616907" cy="307777"/>
            </a:xfrm>
            <a:prstGeom prst="rect">
              <a:avLst/>
            </a:prstGeom>
            <a:noFill/>
          </p:spPr>
          <p:txBody>
            <a:bodyPr wrap="square" rtlCol="0">
              <a:spAutoFit/>
            </a:bodyPr>
            <a:lstStyle/>
            <a:p>
              <a:pPr algn="ctr" defTabSz="914400"/>
              <a:r>
                <a:rPr lang="zh-CN" altLang="en-US" b="1" dirty="0" smtClean="0">
                  <a:solidFill>
                    <a:srgbClr val="FFFF00"/>
                  </a:solidFill>
                  <a:latin typeface="微软雅黑" pitchFamily="34" charset="-122"/>
                  <a:ea typeface="微软雅黑" pitchFamily="34" charset="-122"/>
                </a:rPr>
                <a:t>登录注册</a:t>
              </a:r>
              <a:endParaRPr lang="zh-CN" altLang="en-US" b="1" dirty="0">
                <a:solidFill>
                  <a:srgbClr val="FFFF00"/>
                </a:solidFill>
                <a:latin typeface="微软雅黑" pitchFamily="34" charset="-122"/>
                <a:ea typeface="微软雅黑" pitchFamily="34" charset="-122"/>
              </a:endParaRPr>
            </a:p>
          </p:txBody>
        </p:sp>
        <p:sp>
          <p:nvSpPr>
            <p:cNvPr id="239" name="TextBox 84"/>
            <p:cNvSpPr txBox="1"/>
            <p:nvPr/>
          </p:nvSpPr>
          <p:spPr>
            <a:xfrm>
              <a:off x="894087" y="1616596"/>
              <a:ext cx="1552777" cy="477054"/>
            </a:xfrm>
            <a:prstGeom prst="rect">
              <a:avLst/>
            </a:prstGeom>
            <a:noFill/>
          </p:spPr>
          <p:txBody>
            <a:bodyPr wrap="square" rtlCol="0">
              <a:spAutoFit/>
            </a:bodyPr>
            <a:lstStyle/>
            <a:p>
              <a:pPr algn="ctr" defTabSz="914400">
                <a:lnSpc>
                  <a:spcPts val="1500"/>
                </a:lnSpc>
              </a:pPr>
              <a:r>
                <a:rPr lang="zh-CN" altLang="en-US" sz="1100" dirty="0" smtClean="0">
                  <a:solidFill>
                    <a:prstClr val="white"/>
                  </a:solidFill>
                  <a:latin typeface="微软雅黑" pitchFamily="34" charset="-122"/>
                  <a:ea typeface="微软雅黑" pitchFamily="34" charset="-122"/>
                </a:rPr>
                <a:t>以实现前端和后台的交互，数据库的搭建</a:t>
              </a:r>
              <a:endParaRPr lang="zh-CN" altLang="en-US" sz="1100" dirty="0">
                <a:solidFill>
                  <a:prstClr val="white"/>
                </a:solidFill>
                <a:latin typeface="微软雅黑" pitchFamily="34" charset="-122"/>
                <a:ea typeface="微软雅黑" pitchFamily="34" charset="-122"/>
              </a:endParaRPr>
            </a:p>
          </p:txBody>
        </p:sp>
      </p:grpSp>
      <p:grpSp>
        <p:nvGrpSpPr>
          <p:cNvPr id="240" name="说明文字1"/>
          <p:cNvGrpSpPr/>
          <p:nvPr/>
        </p:nvGrpSpPr>
        <p:grpSpPr>
          <a:xfrm>
            <a:off x="6021035" y="2733834"/>
            <a:ext cx="1603901" cy="615431"/>
            <a:chOff x="860647" y="1398992"/>
            <a:chExt cx="1603901" cy="615431"/>
          </a:xfrm>
        </p:grpSpPr>
        <p:sp>
          <p:nvSpPr>
            <p:cNvPr id="241" name="TextBox 86"/>
            <p:cNvSpPr txBox="1"/>
            <p:nvPr/>
          </p:nvSpPr>
          <p:spPr>
            <a:xfrm>
              <a:off x="883395" y="1398992"/>
              <a:ext cx="1563470" cy="307777"/>
            </a:xfrm>
            <a:prstGeom prst="rect">
              <a:avLst/>
            </a:prstGeom>
            <a:noFill/>
          </p:spPr>
          <p:txBody>
            <a:bodyPr wrap="square" rtlCol="0">
              <a:spAutoFit/>
            </a:bodyPr>
            <a:lstStyle/>
            <a:p>
              <a:pPr algn="ctr" defTabSz="914400"/>
              <a:r>
                <a:rPr lang="zh-CN" altLang="en-US" b="1" dirty="0" smtClean="0">
                  <a:solidFill>
                    <a:srgbClr val="FFFF00"/>
                  </a:solidFill>
                  <a:latin typeface="微软雅黑" pitchFamily="34" charset="-122"/>
                  <a:ea typeface="微软雅黑" pitchFamily="34" charset="-122"/>
                </a:rPr>
                <a:t>分析</a:t>
              </a:r>
              <a:endParaRPr lang="zh-CN" altLang="en-US" b="1" dirty="0">
                <a:solidFill>
                  <a:srgbClr val="FFFF00"/>
                </a:solidFill>
                <a:latin typeface="微软雅黑" pitchFamily="34" charset="-122"/>
                <a:ea typeface="微软雅黑" pitchFamily="34" charset="-122"/>
              </a:endParaRPr>
            </a:p>
          </p:txBody>
        </p:sp>
        <p:sp>
          <p:nvSpPr>
            <p:cNvPr id="242" name="TextBox 87"/>
            <p:cNvSpPr txBox="1"/>
            <p:nvPr/>
          </p:nvSpPr>
          <p:spPr>
            <a:xfrm>
              <a:off x="860647" y="1537369"/>
              <a:ext cx="1603901" cy="477054"/>
            </a:xfrm>
            <a:prstGeom prst="rect">
              <a:avLst/>
            </a:prstGeom>
            <a:noFill/>
          </p:spPr>
          <p:txBody>
            <a:bodyPr wrap="square" rtlCol="0">
              <a:spAutoFit/>
            </a:bodyPr>
            <a:lstStyle/>
            <a:p>
              <a:pPr algn="ctr" defTabSz="914400">
                <a:lnSpc>
                  <a:spcPts val="1500"/>
                </a:lnSpc>
              </a:pPr>
              <a:endParaRPr lang="en-US" altLang="zh-CN" sz="1100" dirty="0" smtClean="0">
                <a:solidFill>
                  <a:prstClr val="white"/>
                </a:solidFill>
                <a:latin typeface="微软雅黑" pitchFamily="34" charset="-122"/>
                <a:ea typeface="微软雅黑" pitchFamily="34" charset="-122"/>
              </a:endParaRPr>
            </a:p>
            <a:p>
              <a:pPr algn="ctr" defTabSz="914400">
                <a:lnSpc>
                  <a:spcPts val="1500"/>
                </a:lnSpc>
              </a:pPr>
              <a:r>
                <a:rPr lang="zh-CN" altLang="en-US" sz="1100" dirty="0" smtClean="0">
                  <a:solidFill>
                    <a:prstClr val="white"/>
                  </a:solidFill>
                  <a:latin typeface="微软雅黑" pitchFamily="34" charset="-122"/>
                  <a:ea typeface="微软雅黑" pitchFamily="34" charset="-122"/>
                </a:rPr>
                <a:t>已完成分析阶段的工作</a:t>
              </a:r>
              <a:endParaRPr lang="zh-CN" altLang="en-US" sz="1100" dirty="0">
                <a:solidFill>
                  <a:prstClr val="white"/>
                </a:solidFill>
                <a:latin typeface="微软雅黑" pitchFamily="34" charset="-122"/>
                <a:ea typeface="微软雅黑" pitchFamily="34" charset="-122"/>
              </a:endParaRPr>
            </a:p>
          </p:txBody>
        </p:sp>
      </p:grpSp>
      <p:grpSp>
        <p:nvGrpSpPr>
          <p:cNvPr id="45" name="说明文字1"/>
          <p:cNvGrpSpPr/>
          <p:nvPr/>
        </p:nvGrpSpPr>
        <p:grpSpPr>
          <a:xfrm>
            <a:off x="1265189" y="3406672"/>
            <a:ext cx="1890106" cy="512734"/>
            <a:chOff x="848495" y="1399020"/>
            <a:chExt cx="1698408" cy="512734"/>
          </a:xfrm>
        </p:grpSpPr>
        <p:sp>
          <p:nvSpPr>
            <p:cNvPr id="46" name="TextBox 80"/>
            <p:cNvSpPr txBox="1"/>
            <p:nvPr/>
          </p:nvSpPr>
          <p:spPr>
            <a:xfrm>
              <a:off x="961674" y="1399020"/>
              <a:ext cx="1444305" cy="307777"/>
            </a:xfrm>
            <a:prstGeom prst="rect">
              <a:avLst/>
            </a:prstGeom>
            <a:noFill/>
          </p:spPr>
          <p:txBody>
            <a:bodyPr wrap="square" rtlCol="0">
              <a:spAutoFit/>
            </a:bodyPr>
            <a:lstStyle/>
            <a:p>
              <a:pPr algn="ctr" defTabSz="914400"/>
              <a:r>
                <a:rPr lang="zh-CN" altLang="en-US" b="1" dirty="0" smtClean="0">
                  <a:solidFill>
                    <a:srgbClr val="FFFF00"/>
                  </a:solidFill>
                  <a:latin typeface="微软雅黑" pitchFamily="34" charset="-122"/>
                  <a:ea typeface="微软雅黑" pitchFamily="34" charset="-122"/>
                </a:rPr>
                <a:t>图标</a:t>
              </a:r>
              <a:endParaRPr lang="zh-CN" altLang="en-US" b="1" dirty="0">
                <a:solidFill>
                  <a:srgbClr val="FFFF00"/>
                </a:solidFill>
                <a:latin typeface="微软雅黑" pitchFamily="34" charset="-122"/>
                <a:ea typeface="微软雅黑" pitchFamily="34" charset="-122"/>
              </a:endParaRPr>
            </a:p>
          </p:txBody>
        </p:sp>
        <p:sp>
          <p:nvSpPr>
            <p:cNvPr id="47" name="TextBox 81"/>
            <p:cNvSpPr txBox="1"/>
            <p:nvPr/>
          </p:nvSpPr>
          <p:spPr>
            <a:xfrm>
              <a:off x="848495" y="1627061"/>
              <a:ext cx="1698408" cy="284693"/>
            </a:xfrm>
            <a:prstGeom prst="rect">
              <a:avLst/>
            </a:prstGeom>
            <a:noFill/>
          </p:spPr>
          <p:txBody>
            <a:bodyPr wrap="square" rtlCol="0">
              <a:spAutoFit/>
            </a:bodyPr>
            <a:lstStyle/>
            <a:p>
              <a:pPr algn="ctr" defTabSz="914400">
                <a:lnSpc>
                  <a:spcPts val="1500"/>
                </a:lnSpc>
              </a:pPr>
              <a:r>
                <a:rPr lang="zh-CN" altLang="en-US" sz="1100" dirty="0" smtClean="0">
                  <a:solidFill>
                    <a:prstClr val="white"/>
                  </a:solidFill>
                  <a:latin typeface="微软雅黑" pitchFamily="34" charset="-122"/>
                  <a:ea typeface="微软雅黑" pitchFamily="34" charset="-122"/>
                </a:rPr>
                <a:t>本项目图标已设计完成</a:t>
              </a:r>
              <a:endParaRPr lang="zh-CN" altLang="en-US" sz="1100" dirty="0">
                <a:solidFill>
                  <a:prstClr val="white"/>
                </a:solidFill>
                <a:latin typeface="微软雅黑" pitchFamily="34" charset="-122"/>
                <a:ea typeface="微软雅黑" pitchFamily="34" charset="-122"/>
              </a:endParaRPr>
            </a:p>
          </p:txBody>
        </p:sp>
      </p:grpSp>
      <p:grpSp>
        <p:nvGrpSpPr>
          <p:cNvPr id="48" name="说明文字1"/>
          <p:cNvGrpSpPr/>
          <p:nvPr/>
        </p:nvGrpSpPr>
        <p:grpSpPr>
          <a:xfrm>
            <a:off x="3688995" y="3411832"/>
            <a:ext cx="1616907" cy="694658"/>
            <a:chOff x="883394" y="1398992"/>
            <a:chExt cx="1616907" cy="694658"/>
          </a:xfrm>
        </p:grpSpPr>
        <p:sp>
          <p:nvSpPr>
            <p:cNvPr id="49" name="TextBox 83"/>
            <p:cNvSpPr txBox="1"/>
            <p:nvPr/>
          </p:nvSpPr>
          <p:spPr>
            <a:xfrm>
              <a:off x="883394" y="1398992"/>
              <a:ext cx="1616907" cy="307777"/>
            </a:xfrm>
            <a:prstGeom prst="rect">
              <a:avLst/>
            </a:prstGeom>
            <a:noFill/>
          </p:spPr>
          <p:txBody>
            <a:bodyPr wrap="square" rtlCol="0">
              <a:spAutoFit/>
            </a:bodyPr>
            <a:lstStyle/>
            <a:p>
              <a:pPr algn="ctr" defTabSz="914400"/>
              <a:r>
                <a:rPr lang="zh-CN" altLang="en-US" b="1" dirty="0" smtClean="0">
                  <a:solidFill>
                    <a:srgbClr val="FFFF00"/>
                  </a:solidFill>
                  <a:latin typeface="微软雅黑" pitchFamily="34" charset="-122"/>
                  <a:ea typeface="微软雅黑" pitchFamily="34" charset="-122"/>
                </a:rPr>
                <a:t>新闻爬取</a:t>
              </a:r>
              <a:endParaRPr lang="zh-CN" altLang="en-US" b="1" dirty="0">
                <a:solidFill>
                  <a:srgbClr val="FFFF00"/>
                </a:solidFill>
                <a:latin typeface="微软雅黑" pitchFamily="34" charset="-122"/>
                <a:ea typeface="微软雅黑" pitchFamily="34" charset="-122"/>
              </a:endParaRPr>
            </a:p>
          </p:txBody>
        </p:sp>
        <p:sp>
          <p:nvSpPr>
            <p:cNvPr id="50" name="TextBox 84"/>
            <p:cNvSpPr txBox="1"/>
            <p:nvPr/>
          </p:nvSpPr>
          <p:spPr>
            <a:xfrm>
              <a:off x="894087" y="1616596"/>
              <a:ext cx="1552777" cy="477054"/>
            </a:xfrm>
            <a:prstGeom prst="rect">
              <a:avLst/>
            </a:prstGeom>
            <a:noFill/>
          </p:spPr>
          <p:txBody>
            <a:bodyPr wrap="square" rtlCol="0">
              <a:spAutoFit/>
            </a:bodyPr>
            <a:lstStyle/>
            <a:p>
              <a:pPr algn="ctr" defTabSz="914400">
                <a:lnSpc>
                  <a:spcPts val="1500"/>
                </a:lnSpc>
              </a:pPr>
              <a:r>
                <a:rPr lang="zh-CN" altLang="en-US" sz="1100" dirty="0" smtClean="0">
                  <a:solidFill>
                    <a:prstClr val="white"/>
                  </a:solidFill>
                  <a:latin typeface="微软雅黑" pitchFamily="34" charset="-122"/>
                  <a:ea typeface="微软雅黑" pitchFamily="34" charset="-122"/>
                </a:rPr>
                <a:t>通过爬虫完成新闻的抓取与显示</a:t>
              </a:r>
              <a:endParaRPr lang="zh-CN" altLang="en-US" sz="1100" dirty="0">
                <a:solidFill>
                  <a:prstClr val="white"/>
                </a:solidFill>
                <a:latin typeface="微软雅黑" pitchFamily="34" charset="-122"/>
                <a:ea typeface="微软雅黑" pitchFamily="34" charset="-122"/>
              </a:endParaRPr>
            </a:p>
          </p:txBody>
        </p:sp>
      </p:grpSp>
      <p:grpSp>
        <p:nvGrpSpPr>
          <p:cNvPr id="51" name="说明文字1"/>
          <p:cNvGrpSpPr/>
          <p:nvPr/>
        </p:nvGrpSpPr>
        <p:grpSpPr>
          <a:xfrm>
            <a:off x="6021035" y="3412574"/>
            <a:ext cx="1596909" cy="513432"/>
            <a:chOff x="849956" y="1398992"/>
            <a:chExt cx="1596909" cy="513432"/>
          </a:xfrm>
        </p:grpSpPr>
        <p:sp>
          <p:nvSpPr>
            <p:cNvPr id="52" name="TextBox 86"/>
            <p:cNvSpPr txBox="1"/>
            <p:nvPr/>
          </p:nvSpPr>
          <p:spPr>
            <a:xfrm>
              <a:off x="883395" y="1398992"/>
              <a:ext cx="1563470" cy="307777"/>
            </a:xfrm>
            <a:prstGeom prst="rect">
              <a:avLst/>
            </a:prstGeom>
            <a:noFill/>
          </p:spPr>
          <p:txBody>
            <a:bodyPr wrap="square" rtlCol="0">
              <a:spAutoFit/>
            </a:bodyPr>
            <a:lstStyle/>
            <a:p>
              <a:pPr algn="ctr" defTabSz="914400"/>
              <a:r>
                <a:rPr lang="zh-CN" altLang="en-US" b="1" dirty="0" smtClean="0">
                  <a:solidFill>
                    <a:srgbClr val="FFFF00"/>
                  </a:solidFill>
                  <a:latin typeface="微软雅黑" pitchFamily="34" charset="-122"/>
                  <a:ea typeface="微软雅黑" pitchFamily="34" charset="-122"/>
                </a:rPr>
                <a:t>设计</a:t>
              </a:r>
              <a:endParaRPr lang="zh-CN" altLang="en-US" b="1" dirty="0">
                <a:solidFill>
                  <a:srgbClr val="FFFF00"/>
                </a:solidFill>
                <a:latin typeface="微软雅黑" pitchFamily="34" charset="-122"/>
                <a:ea typeface="微软雅黑" pitchFamily="34" charset="-122"/>
              </a:endParaRPr>
            </a:p>
          </p:txBody>
        </p:sp>
        <p:sp>
          <p:nvSpPr>
            <p:cNvPr id="58" name="TextBox 87"/>
            <p:cNvSpPr txBox="1"/>
            <p:nvPr/>
          </p:nvSpPr>
          <p:spPr>
            <a:xfrm>
              <a:off x="849956" y="1627731"/>
              <a:ext cx="1593210" cy="284693"/>
            </a:xfrm>
            <a:prstGeom prst="rect">
              <a:avLst/>
            </a:prstGeom>
            <a:noFill/>
          </p:spPr>
          <p:txBody>
            <a:bodyPr wrap="square" rtlCol="0">
              <a:spAutoFit/>
            </a:bodyPr>
            <a:lstStyle/>
            <a:p>
              <a:pPr algn="ctr" defTabSz="914400">
                <a:lnSpc>
                  <a:spcPts val="1500"/>
                </a:lnSpc>
              </a:pPr>
              <a:r>
                <a:rPr lang="zh-CN" altLang="en-US" sz="1100" dirty="0" smtClean="0">
                  <a:solidFill>
                    <a:prstClr val="white"/>
                  </a:solidFill>
                  <a:latin typeface="微软雅黑" pitchFamily="34" charset="-122"/>
                  <a:ea typeface="微软雅黑" pitchFamily="34" charset="-122"/>
                </a:rPr>
                <a:t>已完成设计</a:t>
              </a:r>
              <a:r>
                <a:rPr lang="zh-CN" altLang="en-US" sz="1100" smtClean="0">
                  <a:solidFill>
                    <a:prstClr val="white"/>
                  </a:solidFill>
                  <a:latin typeface="微软雅黑" pitchFamily="34" charset="-122"/>
                  <a:ea typeface="微软雅黑" pitchFamily="34" charset="-122"/>
                </a:rPr>
                <a:t>阶段的工作</a:t>
              </a:r>
              <a:endParaRPr lang="zh-CN" altLang="en-US" sz="1100" dirty="0">
                <a:solidFill>
                  <a:prstClr val="white"/>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6102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9"/>
                                        </p:tgtEl>
                                        <p:attrNameLst>
                                          <p:attrName>style.visibility</p:attrName>
                                        </p:attrNameLst>
                                      </p:cBhvr>
                                      <p:to>
                                        <p:strVal val="visible"/>
                                      </p:to>
                                    </p:set>
                                    <p:anim calcmode="lin" valueType="num">
                                      <p:cBhvr additive="base">
                                        <p:cTn id="7" dur="750" fill="hold"/>
                                        <p:tgtEl>
                                          <p:spTgt spid="209"/>
                                        </p:tgtEl>
                                        <p:attrNameLst>
                                          <p:attrName>ppt_x</p:attrName>
                                        </p:attrNameLst>
                                      </p:cBhvr>
                                      <p:tavLst>
                                        <p:tav tm="0">
                                          <p:val>
                                            <p:strVal val="0-#ppt_w/2"/>
                                          </p:val>
                                        </p:tav>
                                        <p:tav tm="100000">
                                          <p:val>
                                            <p:strVal val="#ppt_x"/>
                                          </p:val>
                                        </p:tav>
                                      </p:tavLst>
                                    </p:anim>
                                    <p:anim calcmode="lin" valueType="num">
                                      <p:cBhvr additive="base">
                                        <p:cTn id="8" dur="750" fill="hold"/>
                                        <p:tgtEl>
                                          <p:spTgt spid="20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7" presetClass="entr" presetSubtype="0" fill="hold" nodeType="after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fade">
                                      <p:cBhvr>
                                        <p:cTn id="12" dur="750"/>
                                        <p:tgtEl>
                                          <p:spTgt spid="210"/>
                                        </p:tgtEl>
                                      </p:cBhvr>
                                    </p:animEffect>
                                    <p:anim calcmode="lin" valueType="num">
                                      <p:cBhvr>
                                        <p:cTn id="13" dur="750" fill="hold"/>
                                        <p:tgtEl>
                                          <p:spTgt spid="210"/>
                                        </p:tgtEl>
                                        <p:attrNameLst>
                                          <p:attrName>ppt_x</p:attrName>
                                        </p:attrNameLst>
                                      </p:cBhvr>
                                      <p:tavLst>
                                        <p:tav tm="0">
                                          <p:val>
                                            <p:strVal val="#ppt_x"/>
                                          </p:val>
                                        </p:tav>
                                        <p:tav tm="100000">
                                          <p:val>
                                            <p:strVal val="#ppt_x"/>
                                          </p:val>
                                        </p:tav>
                                      </p:tavLst>
                                    </p:anim>
                                    <p:anim calcmode="lin" valueType="num">
                                      <p:cBhvr>
                                        <p:cTn id="14" dur="750" fill="hold"/>
                                        <p:tgtEl>
                                          <p:spTgt spid="2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4"/>
                                        </p:tgtEl>
                                        <p:attrNameLst>
                                          <p:attrName>style.visibility</p:attrName>
                                        </p:attrNameLst>
                                      </p:cBhvr>
                                      <p:to>
                                        <p:strVal val="visible"/>
                                      </p:to>
                                    </p:set>
                                    <p:animEffect transition="in" filter="fade">
                                      <p:cBhvr>
                                        <p:cTn id="17" dur="750"/>
                                        <p:tgtEl>
                                          <p:spTgt spid="234"/>
                                        </p:tgtEl>
                                      </p:cBhvr>
                                    </p:animEffect>
                                    <p:anim calcmode="lin" valueType="num">
                                      <p:cBhvr>
                                        <p:cTn id="18" dur="750" fill="hold"/>
                                        <p:tgtEl>
                                          <p:spTgt spid="234"/>
                                        </p:tgtEl>
                                        <p:attrNameLst>
                                          <p:attrName>ppt_x</p:attrName>
                                        </p:attrNameLst>
                                      </p:cBhvr>
                                      <p:tavLst>
                                        <p:tav tm="0">
                                          <p:val>
                                            <p:strVal val="#ppt_x"/>
                                          </p:val>
                                        </p:tav>
                                        <p:tav tm="100000">
                                          <p:val>
                                            <p:strVal val="#ppt_x"/>
                                          </p:val>
                                        </p:tav>
                                      </p:tavLst>
                                    </p:anim>
                                    <p:anim calcmode="lin" valueType="num">
                                      <p:cBhvr>
                                        <p:cTn id="19" dur="750" fill="hold"/>
                                        <p:tgtEl>
                                          <p:spTgt spid="23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00"/>
                                  </p:stCondLst>
                                  <p:childTnLst>
                                    <p:set>
                                      <p:cBhvr>
                                        <p:cTn id="21" dur="1" fill="hold">
                                          <p:stCondLst>
                                            <p:cond delay="0"/>
                                          </p:stCondLst>
                                        </p:cTn>
                                        <p:tgtEl>
                                          <p:spTgt spid="226"/>
                                        </p:tgtEl>
                                        <p:attrNameLst>
                                          <p:attrName>style.visibility</p:attrName>
                                        </p:attrNameLst>
                                      </p:cBhvr>
                                      <p:to>
                                        <p:strVal val="visible"/>
                                      </p:to>
                                    </p:set>
                                    <p:animEffect transition="in" filter="fade">
                                      <p:cBhvr>
                                        <p:cTn id="22" dur="750"/>
                                        <p:tgtEl>
                                          <p:spTgt spid="226"/>
                                        </p:tgtEl>
                                      </p:cBhvr>
                                    </p:animEffect>
                                    <p:anim calcmode="lin" valueType="num">
                                      <p:cBhvr>
                                        <p:cTn id="23" dur="750" fill="hold"/>
                                        <p:tgtEl>
                                          <p:spTgt spid="226"/>
                                        </p:tgtEl>
                                        <p:attrNameLst>
                                          <p:attrName>ppt_x</p:attrName>
                                        </p:attrNameLst>
                                      </p:cBhvr>
                                      <p:tavLst>
                                        <p:tav tm="0">
                                          <p:val>
                                            <p:strVal val="#ppt_x"/>
                                          </p:val>
                                        </p:tav>
                                        <p:tav tm="100000">
                                          <p:val>
                                            <p:strVal val="#ppt_x"/>
                                          </p:val>
                                        </p:tav>
                                      </p:tavLst>
                                    </p:anim>
                                    <p:anim calcmode="lin" valueType="num">
                                      <p:cBhvr>
                                        <p:cTn id="24" dur="750" fill="hold"/>
                                        <p:tgtEl>
                                          <p:spTgt spid="22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
                                  </p:stCondLst>
                                  <p:childTnLst>
                                    <p:set>
                                      <p:cBhvr>
                                        <p:cTn id="26" dur="1" fill="hold">
                                          <p:stCondLst>
                                            <p:cond delay="0"/>
                                          </p:stCondLst>
                                        </p:cTn>
                                        <p:tgtEl>
                                          <p:spTgt spid="237"/>
                                        </p:tgtEl>
                                        <p:attrNameLst>
                                          <p:attrName>style.visibility</p:attrName>
                                        </p:attrNameLst>
                                      </p:cBhvr>
                                      <p:to>
                                        <p:strVal val="visible"/>
                                      </p:to>
                                    </p:set>
                                    <p:animEffect transition="in" filter="fade">
                                      <p:cBhvr>
                                        <p:cTn id="27" dur="750"/>
                                        <p:tgtEl>
                                          <p:spTgt spid="237"/>
                                        </p:tgtEl>
                                      </p:cBhvr>
                                    </p:animEffect>
                                    <p:anim calcmode="lin" valueType="num">
                                      <p:cBhvr>
                                        <p:cTn id="28" dur="750" fill="hold"/>
                                        <p:tgtEl>
                                          <p:spTgt spid="237"/>
                                        </p:tgtEl>
                                        <p:attrNameLst>
                                          <p:attrName>ppt_x</p:attrName>
                                        </p:attrNameLst>
                                      </p:cBhvr>
                                      <p:tavLst>
                                        <p:tav tm="0">
                                          <p:val>
                                            <p:strVal val="#ppt_x"/>
                                          </p:val>
                                        </p:tav>
                                        <p:tav tm="100000">
                                          <p:val>
                                            <p:strVal val="#ppt_x"/>
                                          </p:val>
                                        </p:tav>
                                      </p:tavLst>
                                    </p:anim>
                                    <p:anim calcmode="lin" valueType="num">
                                      <p:cBhvr>
                                        <p:cTn id="29" dur="750" fill="hold"/>
                                        <p:tgtEl>
                                          <p:spTgt spid="237"/>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200"/>
                                  </p:stCondLst>
                                  <p:childTnLst>
                                    <p:set>
                                      <p:cBhvr>
                                        <p:cTn id="31" dur="1" fill="hold">
                                          <p:stCondLst>
                                            <p:cond delay="0"/>
                                          </p:stCondLst>
                                        </p:cTn>
                                        <p:tgtEl>
                                          <p:spTgt spid="218"/>
                                        </p:tgtEl>
                                        <p:attrNameLst>
                                          <p:attrName>style.visibility</p:attrName>
                                        </p:attrNameLst>
                                      </p:cBhvr>
                                      <p:to>
                                        <p:strVal val="visible"/>
                                      </p:to>
                                    </p:set>
                                    <p:animEffect transition="in" filter="fade">
                                      <p:cBhvr>
                                        <p:cTn id="32" dur="750"/>
                                        <p:tgtEl>
                                          <p:spTgt spid="218"/>
                                        </p:tgtEl>
                                      </p:cBhvr>
                                    </p:animEffect>
                                    <p:anim calcmode="lin" valueType="num">
                                      <p:cBhvr>
                                        <p:cTn id="33" dur="750" fill="hold"/>
                                        <p:tgtEl>
                                          <p:spTgt spid="218"/>
                                        </p:tgtEl>
                                        <p:attrNameLst>
                                          <p:attrName>ppt_x</p:attrName>
                                        </p:attrNameLst>
                                      </p:cBhvr>
                                      <p:tavLst>
                                        <p:tav tm="0">
                                          <p:val>
                                            <p:strVal val="#ppt_x"/>
                                          </p:val>
                                        </p:tav>
                                        <p:tav tm="100000">
                                          <p:val>
                                            <p:strVal val="#ppt_x"/>
                                          </p:val>
                                        </p:tav>
                                      </p:tavLst>
                                    </p:anim>
                                    <p:anim calcmode="lin" valueType="num">
                                      <p:cBhvr>
                                        <p:cTn id="34" dur="750" fill="hold"/>
                                        <p:tgtEl>
                                          <p:spTgt spid="21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00"/>
                                  </p:stCondLst>
                                  <p:childTnLst>
                                    <p:set>
                                      <p:cBhvr>
                                        <p:cTn id="36" dur="1" fill="hold">
                                          <p:stCondLst>
                                            <p:cond delay="0"/>
                                          </p:stCondLst>
                                        </p:cTn>
                                        <p:tgtEl>
                                          <p:spTgt spid="240"/>
                                        </p:tgtEl>
                                        <p:attrNameLst>
                                          <p:attrName>style.visibility</p:attrName>
                                        </p:attrNameLst>
                                      </p:cBhvr>
                                      <p:to>
                                        <p:strVal val="visible"/>
                                      </p:to>
                                    </p:set>
                                    <p:animEffect transition="in" filter="fade">
                                      <p:cBhvr>
                                        <p:cTn id="37" dur="750"/>
                                        <p:tgtEl>
                                          <p:spTgt spid="240"/>
                                        </p:tgtEl>
                                      </p:cBhvr>
                                    </p:animEffect>
                                    <p:anim calcmode="lin" valueType="num">
                                      <p:cBhvr>
                                        <p:cTn id="38" dur="750" fill="hold"/>
                                        <p:tgtEl>
                                          <p:spTgt spid="240"/>
                                        </p:tgtEl>
                                        <p:attrNameLst>
                                          <p:attrName>ppt_x</p:attrName>
                                        </p:attrNameLst>
                                      </p:cBhvr>
                                      <p:tavLst>
                                        <p:tav tm="0">
                                          <p:val>
                                            <p:strVal val="#ppt_x"/>
                                          </p:val>
                                        </p:tav>
                                        <p:tav tm="100000">
                                          <p:val>
                                            <p:strVal val="#ppt_x"/>
                                          </p:val>
                                        </p:tav>
                                      </p:tavLst>
                                    </p:anim>
                                    <p:anim calcmode="lin" valueType="num">
                                      <p:cBhvr>
                                        <p:cTn id="39" dur="750" fill="hold"/>
                                        <p:tgtEl>
                                          <p:spTgt spid="24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750"/>
                                        <p:tgtEl>
                                          <p:spTgt spid="45"/>
                                        </p:tgtEl>
                                      </p:cBhvr>
                                    </p:animEffect>
                                    <p:anim calcmode="lin" valueType="num">
                                      <p:cBhvr>
                                        <p:cTn id="43" dur="750" fill="hold"/>
                                        <p:tgtEl>
                                          <p:spTgt spid="45"/>
                                        </p:tgtEl>
                                        <p:attrNameLst>
                                          <p:attrName>ppt_x</p:attrName>
                                        </p:attrNameLst>
                                      </p:cBhvr>
                                      <p:tavLst>
                                        <p:tav tm="0">
                                          <p:val>
                                            <p:strVal val="#ppt_x"/>
                                          </p:val>
                                        </p:tav>
                                        <p:tav tm="100000">
                                          <p:val>
                                            <p:strVal val="#ppt_x"/>
                                          </p:val>
                                        </p:tav>
                                      </p:tavLst>
                                    </p:anim>
                                    <p:anim calcmode="lin" valueType="num">
                                      <p:cBhvr>
                                        <p:cTn id="44" dur="75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0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750"/>
                                        <p:tgtEl>
                                          <p:spTgt spid="48"/>
                                        </p:tgtEl>
                                      </p:cBhvr>
                                    </p:animEffect>
                                    <p:anim calcmode="lin" valueType="num">
                                      <p:cBhvr>
                                        <p:cTn id="48" dur="750" fill="hold"/>
                                        <p:tgtEl>
                                          <p:spTgt spid="48"/>
                                        </p:tgtEl>
                                        <p:attrNameLst>
                                          <p:attrName>ppt_x</p:attrName>
                                        </p:attrNameLst>
                                      </p:cBhvr>
                                      <p:tavLst>
                                        <p:tav tm="0">
                                          <p:val>
                                            <p:strVal val="#ppt_x"/>
                                          </p:val>
                                        </p:tav>
                                        <p:tav tm="100000">
                                          <p:val>
                                            <p:strVal val="#ppt_x"/>
                                          </p:val>
                                        </p:tav>
                                      </p:tavLst>
                                    </p:anim>
                                    <p:anim calcmode="lin" valueType="num">
                                      <p:cBhvr>
                                        <p:cTn id="49" dur="750" fill="hold"/>
                                        <p:tgtEl>
                                          <p:spTgt spid="4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20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750"/>
                                        <p:tgtEl>
                                          <p:spTgt spid="51"/>
                                        </p:tgtEl>
                                      </p:cBhvr>
                                    </p:animEffect>
                                    <p:anim calcmode="lin" valueType="num">
                                      <p:cBhvr>
                                        <p:cTn id="53" dur="750" fill="hold"/>
                                        <p:tgtEl>
                                          <p:spTgt spid="51"/>
                                        </p:tgtEl>
                                        <p:attrNameLst>
                                          <p:attrName>ppt_x</p:attrName>
                                        </p:attrNameLst>
                                      </p:cBhvr>
                                      <p:tavLst>
                                        <p:tav tm="0">
                                          <p:val>
                                            <p:strVal val="#ppt_x"/>
                                          </p:val>
                                        </p:tav>
                                        <p:tav tm="100000">
                                          <p:val>
                                            <p:strVal val="#ppt_x"/>
                                          </p:val>
                                        </p:tav>
                                      </p:tavLst>
                                    </p:anim>
                                    <p:anim calcmode="lin" valueType="num">
                                      <p:cBhvr>
                                        <p:cTn id="54" dur="7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304110"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软件开发计划</a:t>
            </a:r>
            <a:r>
              <a:rPr lang="en-US" altLang="zh-CN" sz="2000" dirty="0" smtClean="0">
                <a:solidFill>
                  <a:schemeClr val="bg1"/>
                </a:solidFill>
                <a:latin typeface="微软雅黑" pitchFamily="34" charset="-122"/>
                <a:ea typeface="微软雅黑" pitchFamily="34" charset="-122"/>
              </a:rPr>
              <a:t>——</a:t>
            </a:r>
            <a:r>
              <a:rPr lang="zh-CN" altLang="en-US" sz="2000" dirty="0" smtClean="0">
                <a:solidFill>
                  <a:schemeClr val="bg1"/>
                </a:solidFill>
                <a:latin typeface="微软雅黑" pitchFamily="34" charset="-122"/>
                <a:ea typeface="微软雅黑" pitchFamily="34" charset="-122"/>
              </a:rPr>
              <a:t>存在问题</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6</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Freeform 5"/>
          <p:cNvSpPr>
            <a:spLocks/>
          </p:cNvSpPr>
          <p:nvPr/>
        </p:nvSpPr>
        <p:spPr bwMode="auto">
          <a:xfrm>
            <a:off x="3312107" y="3472816"/>
            <a:ext cx="976313" cy="544367"/>
          </a:xfrm>
          <a:custGeom>
            <a:avLst/>
            <a:gdLst>
              <a:gd name="T0" fmla="*/ 307 w 615"/>
              <a:gd name="T1" fmla="*/ 0 h 863"/>
              <a:gd name="T2" fmla="*/ 461 w 615"/>
              <a:gd name="T3" fmla="*/ 435 h 863"/>
              <a:gd name="T4" fmla="*/ 615 w 615"/>
              <a:gd name="T5" fmla="*/ 863 h 863"/>
              <a:gd name="T6" fmla="*/ 307 w 615"/>
              <a:gd name="T7" fmla="*/ 863 h 863"/>
              <a:gd name="T8" fmla="*/ 0 w 615"/>
              <a:gd name="T9" fmla="*/ 863 h 863"/>
              <a:gd name="T10" fmla="*/ 154 w 615"/>
              <a:gd name="T11" fmla="*/ 435 h 863"/>
              <a:gd name="T12" fmla="*/ 307 w 615"/>
              <a:gd name="T13" fmla="*/ 0 h 863"/>
            </a:gdLst>
            <a:ahLst/>
            <a:cxnLst>
              <a:cxn ang="0">
                <a:pos x="T0" y="T1"/>
              </a:cxn>
              <a:cxn ang="0">
                <a:pos x="T2" y="T3"/>
              </a:cxn>
              <a:cxn ang="0">
                <a:pos x="T4" y="T5"/>
              </a:cxn>
              <a:cxn ang="0">
                <a:pos x="T6" y="T7"/>
              </a:cxn>
              <a:cxn ang="0">
                <a:pos x="T8" y="T9"/>
              </a:cxn>
              <a:cxn ang="0">
                <a:pos x="T10" y="T11"/>
              </a:cxn>
              <a:cxn ang="0">
                <a:pos x="T12" y="T13"/>
              </a:cxn>
            </a:cxnLst>
            <a:rect l="0" t="0" r="r" b="b"/>
            <a:pathLst>
              <a:path w="615" h="863">
                <a:moveTo>
                  <a:pt x="307" y="0"/>
                </a:moveTo>
                <a:lnTo>
                  <a:pt x="461" y="435"/>
                </a:lnTo>
                <a:lnTo>
                  <a:pt x="615" y="863"/>
                </a:lnTo>
                <a:lnTo>
                  <a:pt x="307" y="863"/>
                </a:lnTo>
                <a:lnTo>
                  <a:pt x="0" y="863"/>
                </a:lnTo>
                <a:lnTo>
                  <a:pt x="154" y="435"/>
                </a:lnTo>
                <a:lnTo>
                  <a:pt x="307" y="0"/>
                </a:lnTo>
                <a:close/>
              </a:path>
            </a:pathLst>
          </a:custGeom>
          <a:solidFill>
            <a:schemeClr val="bg1">
              <a:alpha val="22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4" name="Freeform 6"/>
          <p:cNvSpPr>
            <a:spLocks/>
          </p:cNvSpPr>
          <p:nvPr/>
        </p:nvSpPr>
        <p:spPr bwMode="auto">
          <a:xfrm>
            <a:off x="1018343" y="3362485"/>
            <a:ext cx="976313" cy="647700"/>
          </a:xfrm>
          <a:custGeom>
            <a:avLst/>
            <a:gdLst>
              <a:gd name="T0" fmla="*/ 308 w 615"/>
              <a:gd name="T1" fmla="*/ 0 h 408"/>
              <a:gd name="T2" fmla="*/ 461 w 615"/>
              <a:gd name="T3" fmla="*/ 201 h 408"/>
              <a:gd name="T4" fmla="*/ 615 w 615"/>
              <a:gd name="T5" fmla="*/ 408 h 408"/>
              <a:gd name="T6" fmla="*/ 308 w 615"/>
              <a:gd name="T7" fmla="*/ 408 h 408"/>
              <a:gd name="T8" fmla="*/ 0 w 615"/>
              <a:gd name="T9" fmla="*/ 408 h 408"/>
              <a:gd name="T10" fmla="*/ 154 w 615"/>
              <a:gd name="T11" fmla="*/ 201 h 408"/>
              <a:gd name="T12" fmla="*/ 308 w 615"/>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615" h="408">
                <a:moveTo>
                  <a:pt x="308" y="0"/>
                </a:moveTo>
                <a:lnTo>
                  <a:pt x="461" y="201"/>
                </a:lnTo>
                <a:lnTo>
                  <a:pt x="615" y="408"/>
                </a:lnTo>
                <a:lnTo>
                  <a:pt x="308" y="408"/>
                </a:lnTo>
                <a:lnTo>
                  <a:pt x="0" y="408"/>
                </a:lnTo>
                <a:lnTo>
                  <a:pt x="154" y="201"/>
                </a:lnTo>
                <a:lnTo>
                  <a:pt x="308" y="0"/>
                </a:lnTo>
                <a:close/>
              </a:path>
            </a:pathLst>
          </a:custGeom>
          <a:solidFill>
            <a:schemeClr val="bg1">
              <a:alpha val="22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6" name="Freeform 8"/>
          <p:cNvSpPr>
            <a:spLocks/>
          </p:cNvSpPr>
          <p:nvPr/>
        </p:nvSpPr>
        <p:spPr bwMode="auto">
          <a:xfrm>
            <a:off x="5073864" y="2281481"/>
            <a:ext cx="974725" cy="1748105"/>
          </a:xfrm>
          <a:custGeom>
            <a:avLst/>
            <a:gdLst>
              <a:gd name="T0" fmla="*/ 307 w 614"/>
              <a:gd name="T1" fmla="*/ 0 h 1365"/>
              <a:gd name="T2" fmla="*/ 461 w 614"/>
              <a:gd name="T3" fmla="*/ 682 h 1365"/>
              <a:gd name="T4" fmla="*/ 614 w 614"/>
              <a:gd name="T5" fmla="*/ 1365 h 1365"/>
              <a:gd name="T6" fmla="*/ 307 w 614"/>
              <a:gd name="T7" fmla="*/ 1365 h 1365"/>
              <a:gd name="T8" fmla="*/ 0 w 614"/>
              <a:gd name="T9" fmla="*/ 1365 h 1365"/>
              <a:gd name="T10" fmla="*/ 154 w 614"/>
              <a:gd name="T11" fmla="*/ 682 h 1365"/>
              <a:gd name="T12" fmla="*/ 307 w 614"/>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14" h="1365">
                <a:moveTo>
                  <a:pt x="307" y="0"/>
                </a:moveTo>
                <a:lnTo>
                  <a:pt x="461" y="682"/>
                </a:lnTo>
                <a:lnTo>
                  <a:pt x="614" y="1365"/>
                </a:lnTo>
                <a:lnTo>
                  <a:pt x="307" y="1365"/>
                </a:lnTo>
                <a:lnTo>
                  <a:pt x="0" y="1365"/>
                </a:lnTo>
                <a:lnTo>
                  <a:pt x="154" y="682"/>
                </a:lnTo>
                <a:lnTo>
                  <a:pt x="307" y="0"/>
                </a:lnTo>
                <a:close/>
              </a:path>
            </a:pathLst>
          </a:custGeom>
          <a:solidFill>
            <a:schemeClr val="bg1">
              <a:alpha val="22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87" name="Freeform 9"/>
          <p:cNvSpPr>
            <a:spLocks/>
          </p:cNvSpPr>
          <p:nvPr/>
        </p:nvSpPr>
        <p:spPr bwMode="auto">
          <a:xfrm>
            <a:off x="7066568" y="3019936"/>
            <a:ext cx="974725" cy="1009650"/>
          </a:xfrm>
          <a:custGeom>
            <a:avLst/>
            <a:gdLst>
              <a:gd name="T0" fmla="*/ 307 w 614"/>
              <a:gd name="T1" fmla="*/ 0 h 636"/>
              <a:gd name="T2" fmla="*/ 461 w 614"/>
              <a:gd name="T3" fmla="*/ 321 h 636"/>
              <a:gd name="T4" fmla="*/ 614 w 614"/>
              <a:gd name="T5" fmla="*/ 636 h 636"/>
              <a:gd name="T6" fmla="*/ 307 w 614"/>
              <a:gd name="T7" fmla="*/ 636 h 636"/>
              <a:gd name="T8" fmla="*/ 0 w 614"/>
              <a:gd name="T9" fmla="*/ 636 h 636"/>
              <a:gd name="T10" fmla="*/ 154 w 614"/>
              <a:gd name="T11" fmla="*/ 321 h 636"/>
              <a:gd name="T12" fmla="*/ 307 w 614"/>
              <a:gd name="T13" fmla="*/ 0 h 636"/>
            </a:gdLst>
            <a:ahLst/>
            <a:cxnLst>
              <a:cxn ang="0">
                <a:pos x="T0" y="T1"/>
              </a:cxn>
              <a:cxn ang="0">
                <a:pos x="T2" y="T3"/>
              </a:cxn>
              <a:cxn ang="0">
                <a:pos x="T4" y="T5"/>
              </a:cxn>
              <a:cxn ang="0">
                <a:pos x="T6" y="T7"/>
              </a:cxn>
              <a:cxn ang="0">
                <a:pos x="T8" y="T9"/>
              </a:cxn>
              <a:cxn ang="0">
                <a:pos x="T10" y="T11"/>
              </a:cxn>
              <a:cxn ang="0">
                <a:pos x="T12" y="T13"/>
              </a:cxn>
            </a:cxnLst>
            <a:rect l="0" t="0" r="r" b="b"/>
            <a:pathLst>
              <a:path w="614" h="636">
                <a:moveTo>
                  <a:pt x="307" y="0"/>
                </a:moveTo>
                <a:lnTo>
                  <a:pt x="461" y="321"/>
                </a:lnTo>
                <a:lnTo>
                  <a:pt x="614" y="636"/>
                </a:lnTo>
                <a:lnTo>
                  <a:pt x="307" y="636"/>
                </a:lnTo>
                <a:lnTo>
                  <a:pt x="0" y="636"/>
                </a:lnTo>
                <a:lnTo>
                  <a:pt x="154" y="321"/>
                </a:lnTo>
                <a:lnTo>
                  <a:pt x="307" y="0"/>
                </a:lnTo>
                <a:close/>
              </a:path>
            </a:pathLst>
          </a:custGeom>
          <a:solidFill>
            <a:schemeClr val="bg1">
              <a:alpha val="22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90" name="TextBox 285"/>
          <p:cNvSpPr txBox="1"/>
          <p:nvPr/>
        </p:nvSpPr>
        <p:spPr bwMode="auto">
          <a:xfrm>
            <a:off x="166275" y="2184558"/>
            <a:ext cx="2793725" cy="738664"/>
          </a:xfrm>
          <a:prstGeom prst="rect">
            <a:avLst/>
          </a:prstGeom>
          <a:noFill/>
        </p:spPr>
        <p:txBody>
          <a:bodyPr wrap="square">
            <a:spAutoFit/>
          </a:bodyPr>
          <a:lstStyle>
            <a:defPPr>
              <a:defRPr lang="zh-CN"/>
            </a:defPPr>
            <a:lvl1pPr algn="ctr" fontAlgn="auto">
              <a:spcBef>
                <a:spcPts val="0"/>
              </a:spcBef>
              <a:spcAft>
                <a:spcPts val="0"/>
              </a:spcAft>
              <a:defRPr sz="1400" spc="300">
                <a:solidFill>
                  <a:srgbClr val="F83003"/>
                </a:solidFill>
                <a:latin typeface="微软雅黑" pitchFamily="34" charset="-122"/>
                <a:ea typeface="微软雅黑" pitchFamily="34" charset="-122"/>
                <a:cs typeface="Arial" pitchFamily="34" charset="0"/>
              </a:defRPr>
            </a:lvl1pPr>
          </a:lstStyle>
          <a:p>
            <a:r>
              <a:rPr lang="zh-CN" altLang="en-US" dirty="0">
                <a:solidFill>
                  <a:schemeClr val="bg1"/>
                </a:solidFill>
              </a:rPr>
              <a:t>储蓄和理财产品可能与真实情况有差别，导致客户选择产品时有理解上的偏差</a:t>
            </a:r>
          </a:p>
        </p:txBody>
      </p:sp>
      <p:sp>
        <p:nvSpPr>
          <p:cNvPr id="91" name="TextBox 286"/>
          <p:cNvSpPr txBox="1"/>
          <p:nvPr/>
        </p:nvSpPr>
        <p:spPr bwMode="auto">
          <a:xfrm>
            <a:off x="2960000" y="2400002"/>
            <a:ext cx="1969250" cy="523220"/>
          </a:xfrm>
          <a:prstGeom prst="rect">
            <a:avLst/>
          </a:prstGeom>
          <a:noFill/>
        </p:spPr>
        <p:txBody>
          <a:bodyPr wrap="square">
            <a:spAutoFit/>
          </a:bodyPr>
          <a:lstStyle/>
          <a:p>
            <a:pPr fontAlgn="auto">
              <a:spcBef>
                <a:spcPts val="0"/>
              </a:spcBef>
              <a:spcAft>
                <a:spcPts val="0"/>
              </a:spcAft>
              <a:defRPr/>
            </a:pPr>
            <a:r>
              <a:rPr lang="zh-CN" altLang="en-US" sz="1400" spc="300" dirty="0" smtClean="0">
                <a:solidFill>
                  <a:schemeClr val="bg1"/>
                </a:solidFill>
                <a:latin typeface="微软雅黑" pitchFamily="34" charset="-122"/>
                <a:ea typeface="微软雅黑" pitchFamily="34" charset="-122"/>
                <a:cs typeface="Arial" pitchFamily="34" charset="0"/>
              </a:rPr>
              <a:t>开发经验缺乏，可能影响开发进度</a:t>
            </a:r>
            <a:endParaRPr lang="zh-CN" altLang="en-US" sz="1400" spc="300" dirty="0">
              <a:solidFill>
                <a:schemeClr val="bg1"/>
              </a:solidFill>
              <a:latin typeface="微软雅黑" pitchFamily="34" charset="-122"/>
              <a:ea typeface="微软雅黑" pitchFamily="34" charset="-122"/>
              <a:cs typeface="Arial" pitchFamily="34" charset="0"/>
            </a:endParaRPr>
          </a:p>
        </p:txBody>
      </p:sp>
      <p:sp>
        <p:nvSpPr>
          <p:cNvPr id="92" name="TextBox 287"/>
          <p:cNvSpPr txBox="1"/>
          <p:nvPr/>
        </p:nvSpPr>
        <p:spPr bwMode="auto">
          <a:xfrm>
            <a:off x="4288420" y="1293349"/>
            <a:ext cx="2612166" cy="523220"/>
          </a:xfrm>
          <a:prstGeom prst="rect">
            <a:avLst/>
          </a:prstGeom>
          <a:noFill/>
        </p:spPr>
        <p:txBody>
          <a:bodyPr wrap="square">
            <a:spAutoFit/>
          </a:bodyPr>
          <a:lstStyle>
            <a:defPPr>
              <a:defRPr lang="zh-CN"/>
            </a:defPPr>
            <a:lvl1pPr algn="ctr" fontAlgn="auto">
              <a:spcBef>
                <a:spcPts val="0"/>
              </a:spcBef>
              <a:spcAft>
                <a:spcPts val="0"/>
              </a:spcAft>
              <a:defRPr sz="1400" spc="300">
                <a:solidFill>
                  <a:srgbClr val="8BC925"/>
                </a:solidFill>
                <a:latin typeface="微软雅黑" pitchFamily="34" charset="-122"/>
                <a:ea typeface="微软雅黑" pitchFamily="34" charset="-122"/>
                <a:cs typeface="Arial" pitchFamily="34" charset="0"/>
              </a:defRPr>
            </a:lvl1pPr>
          </a:lstStyle>
          <a:p>
            <a:r>
              <a:rPr lang="zh-CN" altLang="en-US">
                <a:solidFill>
                  <a:schemeClr val="bg1"/>
                </a:solidFill>
                <a:latin typeface="Microsoft YaHei" charset="-122"/>
                <a:ea typeface="Microsoft YaHei" charset="-122"/>
                <a:cs typeface="Microsoft YaHei" charset="-122"/>
              </a:rPr>
              <a:t>没有足够的炒股经验，策略上可能出现很大误</a:t>
            </a:r>
            <a:r>
              <a:rPr lang="zh-CN" altLang="en-US" smtClean="0">
                <a:solidFill>
                  <a:schemeClr val="bg1"/>
                </a:solidFill>
                <a:latin typeface="Microsoft YaHei" charset="-122"/>
                <a:ea typeface="Microsoft YaHei" charset="-122"/>
                <a:cs typeface="Microsoft YaHei" charset="-122"/>
              </a:rPr>
              <a:t>差</a:t>
            </a:r>
            <a:endParaRPr lang="zh-CN" altLang="en-US">
              <a:solidFill>
                <a:schemeClr val="bg1"/>
              </a:solidFill>
              <a:latin typeface="Microsoft YaHei" charset="-122"/>
              <a:ea typeface="Microsoft YaHei" charset="-122"/>
              <a:cs typeface="Microsoft YaHei" charset="-122"/>
            </a:endParaRPr>
          </a:p>
        </p:txBody>
      </p:sp>
      <p:sp>
        <p:nvSpPr>
          <p:cNvPr id="93" name="TextBox 288"/>
          <p:cNvSpPr txBox="1"/>
          <p:nvPr/>
        </p:nvSpPr>
        <p:spPr bwMode="auto">
          <a:xfrm>
            <a:off x="6573757" y="1946398"/>
            <a:ext cx="1988426" cy="738664"/>
          </a:xfrm>
          <a:prstGeom prst="rect">
            <a:avLst/>
          </a:prstGeom>
          <a:noFill/>
        </p:spPr>
        <p:txBody>
          <a:bodyPr wrap="square">
            <a:spAutoFit/>
          </a:bodyPr>
          <a:lstStyle>
            <a:defPPr>
              <a:defRPr lang="zh-CN"/>
            </a:defPPr>
            <a:lvl1pPr algn="ctr" fontAlgn="auto">
              <a:spcBef>
                <a:spcPts val="0"/>
              </a:spcBef>
              <a:spcAft>
                <a:spcPts val="0"/>
              </a:spcAft>
              <a:defRPr sz="1400" spc="300">
                <a:solidFill>
                  <a:srgbClr val="284848"/>
                </a:solidFill>
                <a:latin typeface="微软雅黑" pitchFamily="34" charset="-122"/>
                <a:ea typeface="微软雅黑" pitchFamily="34" charset="-122"/>
                <a:cs typeface="Arial" pitchFamily="34" charset="0"/>
              </a:defRPr>
            </a:lvl1pPr>
          </a:lstStyle>
          <a:p>
            <a:pPr algn="l">
              <a:spcBef>
                <a:spcPct val="0"/>
              </a:spcBef>
            </a:pPr>
            <a:r>
              <a:rPr lang="zh-CN" altLang="en-US" dirty="0" smtClean="0">
                <a:solidFill>
                  <a:schemeClr val="bg1"/>
                </a:solidFill>
                <a:latin typeface="Microsoft YaHei" charset="-122"/>
                <a:ea typeface="Microsoft YaHei" charset="-122"/>
                <a:cs typeface="Microsoft YaHei" charset="-122"/>
              </a:rPr>
              <a:t>部分算法无法解析，导致股票、基金</a:t>
            </a:r>
            <a:r>
              <a:rPr lang="zh-CN" altLang="en-US" smtClean="0">
                <a:solidFill>
                  <a:schemeClr val="bg1"/>
                </a:solidFill>
                <a:latin typeface="Microsoft YaHei" charset="-122"/>
                <a:ea typeface="Microsoft YaHei" charset="-122"/>
                <a:cs typeface="Microsoft YaHei" charset="-122"/>
              </a:rPr>
              <a:t>等无法较准确推荐</a:t>
            </a:r>
            <a:endParaRPr lang="zh-CN" altLang="en-US" dirty="0">
              <a:solidFill>
                <a:schemeClr val="bg1"/>
              </a:solidFill>
              <a:latin typeface="Microsoft YaHei" charset="-122"/>
              <a:ea typeface="Microsoft YaHei" charset="-122"/>
              <a:cs typeface="Microsoft YaHei" charset="-122"/>
            </a:endParaRPr>
          </a:p>
        </p:txBody>
      </p:sp>
      <p:sp>
        <p:nvSpPr>
          <p:cNvPr id="94" name="TextBox 289"/>
          <p:cNvSpPr txBox="1"/>
          <p:nvPr/>
        </p:nvSpPr>
        <p:spPr bwMode="auto">
          <a:xfrm>
            <a:off x="1291594" y="3023931"/>
            <a:ext cx="502061" cy="338554"/>
          </a:xfrm>
          <a:prstGeom prst="rect">
            <a:avLst/>
          </a:prstGeom>
          <a:noFill/>
        </p:spPr>
        <p:txBody>
          <a:bodyPr wrap="none">
            <a:spAutoFit/>
          </a:bodyPr>
          <a:lstStyle/>
          <a:p>
            <a:pPr fontAlgn="auto">
              <a:spcBef>
                <a:spcPts val="0"/>
              </a:spcBef>
              <a:spcAft>
                <a:spcPts val="0"/>
              </a:spcAft>
              <a:defRPr/>
            </a:pPr>
            <a:r>
              <a:rPr lang="en-US" altLang="zh-CN" sz="1600" spc="300" dirty="0" smtClean="0">
                <a:solidFill>
                  <a:schemeClr val="bg1"/>
                </a:solidFill>
                <a:latin typeface="微软雅黑" panose="020B0503020204020204" pitchFamily="34" charset="-122"/>
                <a:ea typeface="微软雅黑" panose="020B0503020204020204" pitchFamily="34" charset="-122"/>
                <a:cs typeface="Arial" pitchFamily="34" charset="0"/>
              </a:rPr>
              <a:t>38</a:t>
            </a:r>
            <a:endParaRPr lang="zh-CN" altLang="en-US" sz="1600" spc="3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95" name="TextBox 290"/>
          <p:cNvSpPr txBox="1"/>
          <p:nvPr/>
        </p:nvSpPr>
        <p:spPr bwMode="auto">
          <a:xfrm>
            <a:off x="3553824" y="3134262"/>
            <a:ext cx="502061" cy="338554"/>
          </a:xfrm>
          <a:prstGeom prst="rect">
            <a:avLst/>
          </a:prstGeom>
          <a:noFill/>
        </p:spPr>
        <p:txBody>
          <a:bodyPr wrap="none">
            <a:spAutoFit/>
          </a:bodyPr>
          <a:lstStyle/>
          <a:p>
            <a:pPr fontAlgn="auto">
              <a:spcBef>
                <a:spcPts val="0"/>
              </a:spcBef>
              <a:spcAft>
                <a:spcPts val="0"/>
              </a:spcAft>
              <a:defRPr/>
            </a:pPr>
            <a:r>
              <a:rPr lang="en-US" altLang="zh-CN" sz="1600" spc="300" dirty="0" smtClean="0">
                <a:solidFill>
                  <a:schemeClr val="bg1"/>
                </a:solidFill>
                <a:latin typeface="微软雅黑" panose="020B0503020204020204" pitchFamily="34" charset="-122"/>
                <a:ea typeface="微软雅黑" panose="020B0503020204020204" pitchFamily="34" charset="-122"/>
                <a:cs typeface="Arial" pitchFamily="34" charset="0"/>
              </a:rPr>
              <a:t>30</a:t>
            </a:r>
            <a:endParaRPr lang="zh-CN" altLang="en-US" sz="1600" spc="3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96" name="TextBox 291"/>
          <p:cNvSpPr txBox="1"/>
          <p:nvPr/>
        </p:nvSpPr>
        <p:spPr bwMode="auto">
          <a:xfrm>
            <a:off x="5310195" y="1876479"/>
            <a:ext cx="502061" cy="338554"/>
          </a:xfrm>
          <a:prstGeom prst="rect">
            <a:avLst/>
          </a:prstGeom>
          <a:noFill/>
        </p:spPr>
        <p:txBody>
          <a:bodyPr wrap="none">
            <a:spAutoFit/>
          </a:bodyPr>
          <a:lstStyle/>
          <a:p>
            <a:pPr fontAlgn="auto">
              <a:spcBef>
                <a:spcPts val="0"/>
              </a:spcBef>
              <a:spcAft>
                <a:spcPts val="0"/>
              </a:spcAft>
              <a:defRPr/>
            </a:pPr>
            <a:r>
              <a:rPr lang="en-US" altLang="zh-CN" sz="1600" spc="300" dirty="0" smtClean="0">
                <a:solidFill>
                  <a:schemeClr val="bg1"/>
                </a:solidFill>
                <a:latin typeface="微软雅黑" panose="020B0503020204020204" pitchFamily="34" charset="-122"/>
                <a:ea typeface="微软雅黑" panose="020B0503020204020204" pitchFamily="34" charset="-122"/>
                <a:cs typeface="Arial" pitchFamily="34" charset="0"/>
              </a:rPr>
              <a:t>90</a:t>
            </a:r>
            <a:endParaRPr lang="zh-CN" altLang="en-US" sz="1600" spc="3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97" name="TextBox 292"/>
          <p:cNvSpPr txBox="1"/>
          <p:nvPr/>
        </p:nvSpPr>
        <p:spPr bwMode="auto">
          <a:xfrm>
            <a:off x="7316940" y="2666245"/>
            <a:ext cx="502061" cy="338554"/>
          </a:xfrm>
          <a:prstGeom prst="rect">
            <a:avLst/>
          </a:prstGeom>
          <a:noFill/>
        </p:spPr>
        <p:txBody>
          <a:bodyPr wrap="none">
            <a:spAutoFit/>
          </a:bodyPr>
          <a:lstStyle/>
          <a:p>
            <a:pPr fontAlgn="auto">
              <a:spcBef>
                <a:spcPts val="0"/>
              </a:spcBef>
              <a:spcAft>
                <a:spcPts val="0"/>
              </a:spcAft>
              <a:defRPr/>
            </a:pPr>
            <a:r>
              <a:rPr lang="en-US" altLang="zh-CN" sz="1600" spc="300" dirty="0" smtClean="0">
                <a:solidFill>
                  <a:schemeClr val="bg1"/>
                </a:solidFill>
                <a:latin typeface="微软雅黑" panose="020B0503020204020204" pitchFamily="34" charset="-122"/>
                <a:ea typeface="微软雅黑" panose="020B0503020204020204" pitchFamily="34" charset="-122"/>
                <a:cs typeface="Arial" pitchFamily="34" charset="0"/>
              </a:rPr>
              <a:t>55</a:t>
            </a:r>
            <a:endParaRPr lang="zh-CN" altLang="en-US" sz="1600" spc="300" dirty="0">
              <a:solidFill>
                <a:schemeClr val="bg1"/>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342610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par>
                                <p:cTn id="29" presetID="10" presetClass="entr" presetSubtype="0" fill="hold" grpId="0" nodeType="withEffect">
                                  <p:stCondLst>
                                    <p:cond delay="30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0" nodeType="withEffect">
                                  <p:stCondLst>
                                    <p:cond delay="40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6" grpId="0" animBg="1"/>
      <p:bldP spid="87" grpId="0" animBg="1"/>
      <p:bldP spid="90" grpId="0"/>
      <p:bldP spid="91" grpId="0"/>
      <p:bldP spid="92" grpId="0"/>
      <p:bldP spid="93" grpId="0"/>
      <p:bldP spid="94" grpId="0"/>
      <p:bldP spid="95" grpId="0"/>
      <p:bldP spid="96" grpId="0"/>
      <p:bldP spid="9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1560" y="1314590"/>
            <a:ext cx="7869135" cy="3508201"/>
          </a:xfrm>
          <a:prstGeom prst="rect">
            <a:avLst/>
          </a:prstGeom>
          <a:solidFill>
            <a:srgbClr val="5E9FC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560590"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软件开发计划</a:t>
            </a:r>
            <a:r>
              <a:rPr lang="en-US" altLang="zh-CN" sz="2000" dirty="0" smtClean="0">
                <a:solidFill>
                  <a:schemeClr val="bg1"/>
                </a:solidFill>
                <a:latin typeface="微软雅黑" pitchFamily="34" charset="-122"/>
                <a:ea typeface="微软雅黑" pitchFamily="34" charset="-122"/>
              </a:rPr>
              <a:t>——</a:t>
            </a:r>
            <a:r>
              <a:rPr lang="zh-CN" altLang="en-US" sz="2000" dirty="0" smtClean="0">
                <a:solidFill>
                  <a:schemeClr val="bg1"/>
                </a:solidFill>
                <a:latin typeface="微软雅黑" pitchFamily="34" charset="-122"/>
                <a:ea typeface="微软雅黑" pitchFamily="34" charset="-122"/>
              </a:rPr>
              <a:t>下阶段计划</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260" y="280194"/>
            <a:ext cx="809773" cy="400110"/>
          </a:xfrm>
          <a:prstGeom prst="rect">
            <a:avLst/>
          </a:prstGeom>
        </p:spPr>
        <p:txBody>
          <a:bodyPr wrap="none">
            <a:spAutoFit/>
          </a:bodyPr>
          <a:lstStyle/>
          <a:p>
            <a:pPr lvl="0" algn="ctr" defTabSz="914400"/>
            <a:r>
              <a:rPr lang="en-US" altLang="zh-CN" sz="2000" b="1" dirty="0" smtClean="0">
                <a:solidFill>
                  <a:schemeClr val="bg1"/>
                </a:solidFill>
              </a:rPr>
              <a:t>Part </a:t>
            </a:r>
            <a:r>
              <a:rPr lang="en-US" altLang="zh-CN" sz="2000" b="1" dirty="0" smtClean="0">
                <a:solidFill>
                  <a:schemeClr val="bg1"/>
                </a:solidFill>
              </a:rPr>
              <a:t>6</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9"/>
          <p:cNvSpPr>
            <a:spLocks noChangeArrowheads="1"/>
          </p:cNvSpPr>
          <p:nvPr/>
        </p:nvSpPr>
        <p:spPr bwMode="auto">
          <a:xfrm>
            <a:off x="1260475" y="1581150"/>
            <a:ext cx="6624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2800" dirty="0" smtClean="0">
                <a:solidFill>
                  <a:schemeClr val="bg1"/>
                </a:solidFill>
                <a:latin typeface="微软雅黑" charset="-122"/>
                <a:ea typeface="微软雅黑" charset="-122"/>
                <a:sym typeface="微软雅黑" charset="-122"/>
              </a:rPr>
              <a:t>开发阶段</a:t>
            </a:r>
            <a:endParaRPr lang="en-US" altLang="zh-CN" sz="1800" dirty="0">
              <a:solidFill>
                <a:schemeClr val="bg1"/>
              </a:solidFill>
              <a:latin typeface="微软雅黑" charset="-122"/>
              <a:ea typeface="微软雅黑" charset="-122"/>
              <a:sym typeface="微软雅黑" charset="-122"/>
            </a:endParaRPr>
          </a:p>
        </p:txBody>
      </p:sp>
      <p:grpSp>
        <p:nvGrpSpPr>
          <p:cNvPr id="27" name="组合 10"/>
          <p:cNvGrpSpPr>
            <a:grpSpLocks/>
          </p:cNvGrpSpPr>
          <p:nvPr/>
        </p:nvGrpSpPr>
        <p:grpSpPr bwMode="auto">
          <a:xfrm>
            <a:off x="1187450" y="2292350"/>
            <a:ext cx="6769100" cy="1584325"/>
            <a:chOff x="0" y="0"/>
            <a:chExt cx="6768752" cy="1584176"/>
          </a:xfrm>
        </p:grpSpPr>
        <p:sp>
          <p:nvSpPr>
            <p:cNvPr id="28" name="直接连接符 11"/>
            <p:cNvSpPr>
              <a:spLocks noChangeShapeType="1"/>
            </p:cNvSpPr>
            <p:nvPr/>
          </p:nvSpPr>
          <p:spPr bwMode="auto">
            <a:xfrm>
              <a:off x="0" y="0"/>
              <a:ext cx="6768752" cy="1"/>
            </a:xfrm>
            <a:prstGeom prst="line">
              <a:avLst/>
            </a:prstGeom>
            <a:noFill/>
            <a:ln w="19050">
              <a:solidFill>
                <a:srgbClr val="FFFFF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12"/>
            <p:cNvSpPr>
              <a:spLocks noChangeShapeType="1"/>
            </p:cNvSpPr>
            <p:nvPr/>
          </p:nvSpPr>
          <p:spPr bwMode="auto">
            <a:xfrm>
              <a:off x="0" y="1584176"/>
              <a:ext cx="6768752" cy="1"/>
            </a:xfrm>
            <a:prstGeom prst="line">
              <a:avLst/>
            </a:prstGeom>
            <a:noFill/>
            <a:ln w="19050">
              <a:solidFill>
                <a:srgbClr val="FFFFFF"/>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 name="TextBox 13"/>
          <p:cNvSpPr>
            <a:spLocks noChangeArrowheads="1"/>
          </p:cNvSpPr>
          <p:nvPr/>
        </p:nvSpPr>
        <p:spPr bwMode="auto">
          <a:xfrm>
            <a:off x="3708400" y="2508250"/>
            <a:ext cx="17272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en-US" altLang="zh-CN" sz="1800" dirty="0" smtClean="0">
                <a:solidFill>
                  <a:srgbClr val="FFFF00"/>
                </a:solidFill>
                <a:latin typeface="微软雅黑" charset="-122"/>
                <a:ea typeface="微软雅黑" charset="-122"/>
                <a:sym typeface="微软雅黑" charset="-122"/>
              </a:rPr>
              <a:t>12</a:t>
            </a:r>
            <a:r>
              <a:rPr lang="zh-CN" altLang="en-US" sz="1800" dirty="0" smtClean="0">
                <a:solidFill>
                  <a:srgbClr val="FFFF00"/>
                </a:solidFill>
                <a:latin typeface="微软雅黑" charset="-122"/>
                <a:ea typeface="微软雅黑" charset="-122"/>
                <a:sym typeface="微软雅黑" charset="-122"/>
              </a:rPr>
              <a:t>～</a:t>
            </a:r>
            <a:r>
              <a:rPr lang="en-US" altLang="zh-CN" sz="1800" dirty="0" smtClean="0">
                <a:solidFill>
                  <a:srgbClr val="FFFF00"/>
                </a:solidFill>
                <a:latin typeface="微软雅黑" charset="-122"/>
                <a:ea typeface="微软雅黑" charset="-122"/>
                <a:sym typeface="微软雅黑" charset="-122"/>
              </a:rPr>
              <a:t>14</a:t>
            </a:r>
            <a:r>
              <a:rPr lang="zh-CN" altLang="en-US" sz="1800" dirty="0" smtClean="0">
                <a:solidFill>
                  <a:srgbClr val="FFFF00"/>
                </a:solidFill>
                <a:latin typeface="微软雅黑" charset="-122"/>
                <a:ea typeface="微软雅黑" charset="-122"/>
                <a:sym typeface="微软雅黑" charset="-122"/>
              </a:rPr>
              <a:t>周</a:t>
            </a:r>
            <a:endParaRPr lang="zh-CN" altLang="en-US" sz="3200" dirty="0">
              <a:solidFill>
                <a:srgbClr val="FFFF00"/>
              </a:solidFill>
              <a:latin typeface="微软雅黑" charset="-122"/>
              <a:ea typeface="微软雅黑" charset="-122"/>
              <a:sym typeface="微软雅黑" charset="-122"/>
            </a:endParaRPr>
          </a:p>
          <a:p>
            <a:pPr algn="ctr" eaLnBrk="1" hangingPunct="1"/>
            <a:r>
              <a:rPr lang="zh-CN" altLang="en-US" sz="1200" dirty="0" smtClean="0">
                <a:solidFill>
                  <a:srgbClr val="FEFEFE"/>
                </a:solidFill>
                <a:latin typeface="微软雅黑" charset="-122"/>
                <a:ea typeface="微软雅黑" charset="-122"/>
                <a:sym typeface="微软雅黑" charset="-122"/>
              </a:rPr>
              <a:t>完成所有模块的开发</a:t>
            </a:r>
            <a:endParaRPr lang="en-US" altLang="zh-CN" sz="1200" dirty="0" smtClean="0">
              <a:solidFill>
                <a:srgbClr val="FEFEFE"/>
              </a:solidFill>
              <a:latin typeface="微软雅黑" charset="-122"/>
              <a:ea typeface="微软雅黑" charset="-122"/>
              <a:sym typeface="微软雅黑" charset="-122"/>
            </a:endParaRPr>
          </a:p>
          <a:p>
            <a:pPr algn="ctr" eaLnBrk="1" hangingPunct="1"/>
            <a:r>
              <a:rPr lang="zh-CN" altLang="en-US" sz="1200" dirty="0" smtClean="0">
                <a:solidFill>
                  <a:srgbClr val="FEFEFE"/>
                </a:solidFill>
                <a:latin typeface="微软雅黑" charset="-122"/>
                <a:ea typeface="微软雅黑" charset="-122"/>
                <a:sym typeface="微软雅黑" charset="-122"/>
              </a:rPr>
              <a:t>对界面进行优化</a:t>
            </a:r>
            <a:endParaRPr lang="en-US" altLang="zh-CN" sz="1200" dirty="0" smtClean="0">
              <a:solidFill>
                <a:srgbClr val="FEFEFE"/>
              </a:solidFill>
              <a:latin typeface="微软雅黑" charset="-122"/>
              <a:ea typeface="微软雅黑" charset="-122"/>
              <a:sym typeface="微软雅黑" charset="-122"/>
            </a:endParaRPr>
          </a:p>
          <a:p>
            <a:pPr algn="ctr" eaLnBrk="1" hangingPunct="1"/>
            <a:r>
              <a:rPr lang="zh-CN" altLang="en-US" sz="1200" dirty="0" smtClean="0">
                <a:solidFill>
                  <a:srgbClr val="FEFEFE"/>
                </a:solidFill>
                <a:latin typeface="微软雅黑" charset="-122"/>
                <a:ea typeface="微软雅黑" charset="-122"/>
                <a:sym typeface="微软雅黑" charset="-122"/>
              </a:rPr>
              <a:t>完成核心算法部分</a:t>
            </a:r>
            <a:endParaRPr lang="en-US" altLang="zh-CN" sz="1200" dirty="0" smtClean="0">
              <a:solidFill>
                <a:srgbClr val="FEFEFE"/>
              </a:solidFill>
              <a:latin typeface="微软雅黑" charset="-122"/>
              <a:ea typeface="微软雅黑" charset="-122"/>
              <a:sym typeface="微软雅黑" charset="-122"/>
            </a:endParaRPr>
          </a:p>
          <a:p>
            <a:pPr algn="ctr" eaLnBrk="1" hangingPunct="1"/>
            <a:r>
              <a:rPr lang="zh-CN" altLang="en-US" sz="1200" dirty="0" smtClean="0">
                <a:solidFill>
                  <a:srgbClr val="FEFEFE"/>
                </a:solidFill>
                <a:latin typeface="微软雅黑" charset="-122"/>
                <a:ea typeface="微软雅黑" charset="-122"/>
                <a:sym typeface="微软雅黑" charset="-122"/>
              </a:rPr>
              <a:t>项目基本完成</a:t>
            </a:r>
            <a:endParaRPr lang="en-US" altLang="zh-CN" sz="1200" dirty="0">
              <a:solidFill>
                <a:srgbClr val="FEFEFE"/>
              </a:solidFill>
              <a:latin typeface="微软雅黑" charset="-122"/>
              <a:ea typeface="微软雅黑" charset="-122"/>
              <a:sym typeface="微软雅黑" charset="-122"/>
            </a:endParaRPr>
          </a:p>
        </p:txBody>
      </p:sp>
      <p:sp>
        <p:nvSpPr>
          <p:cNvPr id="31" name="直接连接符 14"/>
          <p:cNvSpPr>
            <a:spLocks noChangeShapeType="1"/>
          </p:cNvSpPr>
          <p:nvPr/>
        </p:nvSpPr>
        <p:spPr bwMode="auto">
          <a:xfrm>
            <a:off x="3419475" y="2447925"/>
            <a:ext cx="1588" cy="1273175"/>
          </a:xfrm>
          <a:prstGeom prst="line">
            <a:avLst/>
          </a:prstGeom>
          <a:noFill/>
          <a:ln w="19050">
            <a:solidFill>
              <a:srgbClr val="FFFFF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直接连接符 15"/>
          <p:cNvSpPr>
            <a:spLocks noChangeShapeType="1"/>
          </p:cNvSpPr>
          <p:nvPr/>
        </p:nvSpPr>
        <p:spPr bwMode="auto">
          <a:xfrm>
            <a:off x="5724525" y="2447925"/>
            <a:ext cx="0" cy="1273175"/>
          </a:xfrm>
          <a:prstGeom prst="line">
            <a:avLst/>
          </a:prstGeom>
          <a:noFill/>
          <a:ln w="19050">
            <a:solidFill>
              <a:srgbClr val="FFFFF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Box 16"/>
          <p:cNvSpPr>
            <a:spLocks noChangeArrowheads="1"/>
          </p:cNvSpPr>
          <p:nvPr/>
        </p:nvSpPr>
        <p:spPr bwMode="auto">
          <a:xfrm>
            <a:off x="1403350" y="2508250"/>
            <a:ext cx="17287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en-US" altLang="zh-CN" sz="1800" dirty="0" smtClean="0">
                <a:solidFill>
                  <a:srgbClr val="FFFF00"/>
                </a:solidFill>
                <a:latin typeface="微软雅黑" charset="-122"/>
                <a:ea typeface="微软雅黑" charset="-122"/>
                <a:sym typeface="微软雅黑" charset="-122"/>
              </a:rPr>
              <a:t>10</a:t>
            </a:r>
            <a:r>
              <a:rPr lang="zh-CN" altLang="en-US" sz="1800" dirty="0" smtClean="0">
                <a:solidFill>
                  <a:srgbClr val="FFFF00"/>
                </a:solidFill>
                <a:latin typeface="微软雅黑" charset="-122"/>
                <a:ea typeface="微软雅黑" charset="-122"/>
                <a:sym typeface="微软雅黑" charset="-122"/>
              </a:rPr>
              <a:t>～</a:t>
            </a:r>
            <a:r>
              <a:rPr lang="en-US" altLang="zh-CN" sz="1800" dirty="0" smtClean="0">
                <a:solidFill>
                  <a:srgbClr val="FFFF00"/>
                </a:solidFill>
                <a:latin typeface="微软雅黑" charset="-122"/>
                <a:ea typeface="微软雅黑" charset="-122"/>
                <a:sym typeface="微软雅黑" charset="-122"/>
              </a:rPr>
              <a:t>11</a:t>
            </a:r>
            <a:r>
              <a:rPr lang="zh-CN" altLang="en-US" sz="1800" dirty="0" smtClean="0">
                <a:solidFill>
                  <a:srgbClr val="FFFF00"/>
                </a:solidFill>
                <a:latin typeface="微软雅黑" charset="-122"/>
                <a:ea typeface="微软雅黑" charset="-122"/>
                <a:sym typeface="微软雅黑" charset="-122"/>
              </a:rPr>
              <a:t>周</a:t>
            </a:r>
          </a:p>
          <a:p>
            <a:pPr algn="ctr" eaLnBrk="1" hangingPunct="1"/>
            <a:r>
              <a:rPr lang="zh-CN" altLang="en-US" sz="1200" dirty="0" smtClean="0">
                <a:solidFill>
                  <a:srgbClr val="FEFEFE"/>
                </a:solidFill>
                <a:latin typeface="微软雅黑" charset="-122"/>
                <a:ea typeface="微软雅黑" charset="-122"/>
                <a:sym typeface="微软雅黑" charset="-122"/>
              </a:rPr>
              <a:t>完成所有模块的前端</a:t>
            </a:r>
            <a:endParaRPr lang="en-US" altLang="zh-CN" sz="1200" dirty="0" smtClean="0">
              <a:solidFill>
                <a:srgbClr val="FEFEFE"/>
              </a:solidFill>
              <a:latin typeface="微软雅黑" charset="-122"/>
              <a:ea typeface="微软雅黑" charset="-122"/>
              <a:sym typeface="微软雅黑" charset="-122"/>
            </a:endParaRPr>
          </a:p>
          <a:p>
            <a:pPr algn="ctr" eaLnBrk="1" hangingPunct="1"/>
            <a:r>
              <a:rPr lang="zh-CN" altLang="en-US" sz="1200" dirty="0" smtClean="0">
                <a:solidFill>
                  <a:srgbClr val="FEFEFE"/>
                </a:solidFill>
                <a:latin typeface="微软雅黑" charset="-122"/>
                <a:ea typeface="微软雅黑" charset="-122"/>
                <a:sym typeface="微软雅黑" charset="-122"/>
              </a:rPr>
              <a:t>确定算法 制定算法</a:t>
            </a:r>
            <a:endParaRPr lang="en-US" altLang="zh-CN" sz="1200" dirty="0" smtClean="0">
              <a:solidFill>
                <a:srgbClr val="FEFEFE"/>
              </a:solidFill>
              <a:latin typeface="微软雅黑" charset="-122"/>
              <a:ea typeface="微软雅黑" charset="-122"/>
              <a:sym typeface="微软雅黑" charset="-122"/>
            </a:endParaRPr>
          </a:p>
          <a:p>
            <a:pPr algn="ctr" eaLnBrk="1" hangingPunct="1"/>
            <a:r>
              <a:rPr lang="zh-CN" altLang="en-US" sz="1200" dirty="0" smtClean="0">
                <a:solidFill>
                  <a:srgbClr val="FEFEFE"/>
                </a:solidFill>
                <a:latin typeface="微软雅黑" charset="-122"/>
                <a:ea typeface="微软雅黑" charset="-122"/>
                <a:sym typeface="微软雅黑" charset="-122"/>
              </a:rPr>
              <a:t>为推荐组合建模</a:t>
            </a:r>
            <a:endParaRPr lang="en-US" altLang="zh-CN" sz="1200" dirty="0">
              <a:solidFill>
                <a:srgbClr val="FEFEFE"/>
              </a:solidFill>
              <a:latin typeface="微软雅黑" charset="-122"/>
              <a:ea typeface="微软雅黑" charset="-122"/>
              <a:sym typeface="微软雅黑" charset="-122"/>
            </a:endParaRPr>
          </a:p>
        </p:txBody>
      </p:sp>
      <p:sp>
        <p:nvSpPr>
          <p:cNvPr id="34" name="TextBox 17"/>
          <p:cNvSpPr>
            <a:spLocks noChangeArrowheads="1"/>
          </p:cNvSpPr>
          <p:nvPr/>
        </p:nvSpPr>
        <p:spPr bwMode="auto">
          <a:xfrm>
            <a:off x="6011863" y="2508250"/>
            <a:ext cx="172878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en-US" altLang="zh-CN" sz="1800" dirty="0" smtClean="0">
                <a:solidFill>
                  <a:srgbClr val="FFFF00"/>
                </a:solidFill>
                <a:latin typeface="微软雅黑" charset="-122"/>
                <a:ea typeface="微软雅黑" charset="-122"/>
                <a:sym typeface="微软雅黑" charset="-122"/>
              </a:rPr>
              <a:t>15</a:t>
            </a:r>
            <a:r>
              <a:rPr lang="zh-CN" altLang="en-US" sz="1800" dirty="0" smtClean="0">
                <a:solidFill>
                  <a:srgbClr val="FFFF00"/>
                </a:solidFill>
                <a:latin typeface="微软雅黑" charset="-122"/>
                <a:ea typeface="微软雅黑" charset="-122"/>
                <a:sym typeface="微软雅黑" charset="-122"/>
              </a:rPr>
              <a:t>周</a:t>
            </a:r>
            <a:endParaRPr lang="zh-CN" altLang="en-US" sz="3200" dirty="0">
              <a:solidFill>
                <a:srgbClr val="FFFF00"/>
              </a:solidFill>
              <a:latin typeface="微软雅黑" charset="-122"/>
              <a:ea typeface="微软雅黑" charset="-122"/>
              <a:sym typeface="微软雅黑" charset="-122"/>
            </a:endParaRPr>
          </a:p>
          <a:p>
            <a:pPr algn="ctr" eaLnBrk="1" hangingPunct="1"/>
            <a:r>
              <a:rPr lang="zh-CN" altLang="en-US" sz="1200" dirty="0" smtClean="0">
                <a:solidFill>
                  <a:srgbClr val="FEFEFE"/>
                </a:solidFill>
                <a:latin typeface="微软雅黑" charset="-122"/>
                <a:ea typeface="微软雅黑" charset="-122"/>
                <a:sym typeface="微软雅黑" charset="-122"/>
              </a:rPr>
              <a:t>完成对网站的测试</a:t>
            </a:r>
            <a:endParaRPr lang="en-US" altLang="zh-CN" sz="1200" dirty="0" smtClean="0">
              <a:solidFill>
                <a:srgbClr val="FEFEFE"/>
              </a:solidFill>
              <a:latin typeface="微软雅黑" charset="-122"/>
              <a:ea typeface="微软雅黑" charset="-122"/>
              <a:sym typeface="微软雅黑" charset="-122"/>
            </a:endParaRPr>
          </a:p>
          <a:p>
            <a:pPr algn="ctr" eaLnBrk="1" hangingPunct="1"/>
            <a:r>
              <a:rPr lang="zh-CN" altLang="en-US" sz="1200" dirty="0" smtClean="0">
                <a:solidFill>
                  <a:srgbClr val="FEFEFE"/>
                </a:solidFill>
                <a:latin typeface="微软雅黑" charset="-122"/>
                <a:ea typeface="微软雅黑" charset="-122"/>
                <a:sym typeface="微软雅黑" charset="-122"/>
              </a:rPr>
              <a:t>先进行模块测试</a:t>
            </a:r>
            <a:endParaRPr lang="en-US" altLang="zh-CN" sz="1200" dirty="0" smtClean="0">
              <a:solidFill>
                <a:srgbClr val="FEFEFE"/>
              </a:solidFill>
              <a:latin typeface="微软雅黑" charset="-122"/>
              <a:ea typeface="微软雅黑" charset="-122"/>
              <a:sym typeface="微软雅黑" charset="-122"/>
            </a:endParaRPr>
          </a:p>
          <a:p>
            <a:pPr algn="ctr" eaLnBrk="1" hangingPunct="1"/>
            <a:r>
              <a:rPr lang="zh-CN" altLang="en-US" sz="1200" dirty="0" smtClean="0">
                <a:solidFill>
                  <a:srgbClr val="FEFEFE"/>
                </a:solidFill>
                <a:latin typeface="微软雅黑" charset="-122"/>
                <a:ea typeface="微软雅黑" charset="-122"/>
                <a:sym typeface="微软雅黑" charset="-122"/>
              </a:rPr>
              <a:t>再进行系统测试</a:t>
            </a:r>
            <a:endParaRPr lang="en-US" altLang="zh-CN" sz="1200" dirty="0" smtClean="0">
              <a:solidFill>
                <a:srgbClr val="FEFEFE"/>
              </a:solidFill>
              <a:latin typeface="微软雅黑" charset="-122"/>
              <a:ea typeface="微软雅黑" charset="-122"/>
              <a:sym typeface="微软雅黑" charset="-122"/>
            </a:endParaRPr>
          </a:p>
          <a:p>
            <a:pPr algn="ctr" eaLnBrk="1" hangingPunct="1"/>
            <a:r>
              <a:rPr lang="zh-CN" altLang="en-US" sz="1200" dirty="0" smtClean="0">
                <a:solidFill>
                  <a:srgbClr val="FEFEFE"/>
                </a:solidFill>
                <a:latin typeface="微软雅黑" charset="-122"/>
                <a:ea typeface="微软雅黑" charset="-122"/>
                <a:sym typeface="微软雅黑" charset="-122"/>
              </a:rPr>
              <a:t>必要的话找周围同学使用网站并反馈意见</a:t>
            </a:r>
            <a:endParaRPr lang="en-US" altLang="zh-CN" sz="1200" dirty="0">
              <a:solidFill>
                <a:srgbClr val="FEFEFE"/>
              </a:solidFill>
              <a:latin typeface="微软雅黑" charset="-122"/>
              <a:ea typeface="微软雅黑" charset="-122"/>
              <a:sym typeface="微软雅黑" charset="-122"/>
            </a:endParaRPr>
          </a:p>
        </p:txBody>
      </p:sp>
      <p:sp>
        <p:nvSpPr>
          <p:cNvPr id="35" name="TextBox 18"/>
          <p:cNvSpPr>
            <a:spLocks noChangeArrowheads="1"/>
          </p:cNvSpPr>
          <p:nvPr/>
        </p:nvSpPr>
        <p:spPr bwMode="auto">
          <a:xfrm>
            <a:off x="2051050" y="3929063"/>
            <a:ext cx="5041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000" dirty="0" smtClean="0">
                <a:solidFill>
                  <a:srgbClr val="FEFEFE"/>
                </a:solidFill>
                <a:latin typeface="微软雅黑" charset="-122"/>
                <a:ea typeface="微软雅黑" charset="-122"/>
                <a:sym typeface="微软雅黑" charset="-122"/>
              </a:rPr>
              <a:t>开发阶段的变数可能会造成计划临时变动</a:t>
            </a:r>
            <a:endParaRPr lang="en-US" altLang="zh-CN" sz="1000" dirty="0" smtClean="0">
              <a:solidFill>
                <a:srgbClr val="FEFEFE"/>
              </a:solidFill>
              <a:latin typeface="微软雅黑" charset="-122"/>
              <a:ea typeface="微软雅黑" charset="-122"/>
              <a:sym typeface="微软雅黑" charset="-122"/>
            </a:endParaRPr>
          </a:p>
          <a:p>
            <a:pPr algn="ctr" eaLnBrk="1" hangingPunct="1"/>
            <a:r>
              <a:rPr lang="zh-CN" altLang="en-US" sz="1000" dirty="0" smtClean="0">
                <a:solidFill>
                  <a:srgbClr val="FEFEFE"/>
                </a:solidFill>
                <a:latin typeface="微软雅黑" charset="-122"/>
                <a:ea typeface="微软雅黑" charset="-122"/>
                <a:sym typeface="微软雅黑" charset="-122"/>
              </a:rPr>
              <a:t>不一定按照以上步骤完成</a:t>
            </a:r>
            <a:endParaRPr lang="en-US" altLang="zh-CN" sz="1000" dirty="0">
              <a:solidFill>
                <a:srgbClr val="FEFEFE"/>
              </a:solidFill>
              <a:latin typeface="微软雅黑" charset="-122"/>
              <a:ea typeface="微软雅黑" charset="-122"/>
              <a:sym typeface="微软雅黑" charset="-122"/>
            </a:endParaRPr>
          </a:p>
        </p:txBody>
      </p:sp>
    </p:spTree>
    <p:extLst>
      <p:ext uri="{BB962C8B-B14F-4D97-AF65-F5344CB8AC3E}">
        <p14:creationId xmlns:p14="http://schemas.microsoft.com/office/powerpoint/2010/main" val="89942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100000">
                                          <p:val>
                                            <p:strVal val="#ppt_x"/>
                                          </p:val>
                                        </p:tav>
                                      </p:tavLst>
                                    </p:anim>
                                    <p:anim calcmode="lin" valueType="num">
                                      <p:cBhvr>
                                        <p:cTn id="8" dur="500" fill="hold"/>
                                        <p:tgtEl>
                                          <p:spTgt spid="2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1000"/>
                                        <p:tgtEl>
                                          <p:spTgt spid="27"/>
                                        </p:tgtEl>
                                      </p:cBhvr>
                                    </p:animEffect>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p:cTn id="16" dur="500" fill="hold"/>
                                        <p:tgtEl>
                                          <p:spTgt spid="33"/>
                                        </p:tgtEl>
                                        <p:attrNameLst>
                                          <p:attrName>ppt_x</p:attrName>
                                        </p:attrNameLst>
                                      </p:cBhvr>
                                      <p:tavLst>
                                        <p:tav tm="0">
                                          <p:val>
                                            <p:strVal val="#ppt_x"/>
                                          </p:val>
                                        </p:tav>
                                        <p:tav tm="100000">
                                          <p:val>
                                            <p:strVal val="#ppt_x"/>
                                          </p:val>
                                        </p:tav>
                                      </p:tavLst>
                                    </p:anim>
                                    <p:anim calcmode="lin" valueType="num">
                                      <p:cBhvr>
                                        <p:cTn id="17" dur="500" fill="hold"/>
                                        <p:tgtEl>
                                          <p:spTgt spid="3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10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ppt_x</p:attrName>
                                        </p:attrNameLst>
                                      </p:cBhvr>
                                      <p:tavLst>
                                        <p:tav tm="0">
                                          <p:val>
                                            <p:strVal val="#ppt_x"/>
                                          </p:val>
                                        </p:tav>
                                        <p:tav tm="100000">
                                          <p:val>
                                            <p:strVal val="#ppt_x"/>
                                          </p:val>
                                        </p:tav>
                                      </p:tavLst>
                                    </p:anim>
                                    <p:anim calcmode="lin" valueType="num">
                                      <p:cBhvr>
                                        <p:cTn id="21" dur="500" fill="hold"/>
                                        <p:tgtEl>
                                          <p:spTgt spid="3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ppt_x</p:attrName>
                                        </p:attrNameLst>
                                      </p:cBhvr>
                                      <p:tavLst>
                                        <p:tav tm="0">
                                          <p:val>
                                            <p:strVal val="#ppt_x"/>
                                          </p:val>
                                        </p:tav>
                                        <p:tav tm="100000">
                                          <p:val>
                                            <p:strVal val="#ppt_x"/>
                                          </p:val>
                                        </p:tav>
                                      </p:tavLst>
                                    </p:anim>
                                    <p:anim calcmode="lin" valueType="num">
                                      <p:cBhvr>
                                        <p:cTn id="25" dur="500" fill="hold"/>
                                        <p:tgtEl>
                                          <p:spTgt spid="34"/>
                                        </p:tgtEl>
                                        <p:attrNameLst>
                                          <p:attrName>ppt_y</p:attrName>
                                        </p:attrNameLst>
                                      </p:cBhvr>
                                      <p:tavLst>
                                        <p:tav tm="0">
                                          <p:val>
                                            <p:strVal val="1+#ppt_h/2"/>
                                          </p:val>
                                        </p:tav>
                                        <p:tav tm="100000">
                                          <p:val>
                                            <p:strVal val="#ppt_y"/>
                                          </p:val>
                                        </p:tav>
                                      </p:tavLst>
                                    </p:anim>
                                  </p:childTnLst>
                                </p:cTn>
                              </p:par>
                            </p:childTnLst>
                          </p:cTn>
                        </p:par>
                        <p:par>
                          <p:cTn id="26" fill="hold">
                            <p:stCondLst>
                              <p:cond delay="2200"/>
                            </p:stCondLst>
                            <p:childTnLst>
                              <p:par>
                                <p:cTn id="27" presetID="2" presetClass="entr" presetSubtype="1"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ppt_x</p:attrName>
                                        </p:attrNameLst>
                                      </p:cBhvr>
                                      <p:tavLst>
                                        <p:tav tm="0">
                                          <p:val>
                                            <p:strVal val="#ppt_x"/>
                                          </p:val>
                                        </p:tav>
                                        <p:tav tm="100000">
                                          <p:val>
                                            <p:strVal val="#ppt_x"/>
                                          </p:val>
                                        </p:tav>
                                      </p:tavLst>
                                    </p:anim>
                                    <p:anim calcmode="lin" valueType="num">
                                      <p:cBhvr>
                                        <p:cTn id="30" dur="500" fill="hold"/>
                                        <p:tgtEl>
                                          <p:spTgt spid="31"/>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10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ppt_x</p:attrName>
                                        </p:attrNameLst>
                                      </p:cBhvr>
                                      <p:tavLst>
                                        <p:tav tm="0">
                                          <p:val>
                                            <p:strVal val="#ppt_x"/>
                                          </p:val>
                                        </p:tav>
                                        <p:tav tm="100000">
                                          <p:val>
                                            <p:strVal val="#ppt_x"/>
                                          </p:val>
                                        </p:tav>
                                      </p:tavLst>
                                    </p:anim>
                                    <p:anim calcmode="lin" valueType="num">
                                      <p:cBhvr>
                                        <p:cTn id="34" dur="500" fill="hold"/>
                                        <p:tgtEl>
                                          <p:spTgt spid="32"/>
                                        </p:tgtEl>
                                        <p:attrNameLst>
                                          <p:attrName>ppt_y</p:attrName>
                                        </p:attrNameLst>
                                      </p:cBhvr>
                                      <p:tavLst>
                                        <p:tav tm="0">
                                          <p:val>
                                            <p:strVal val="0-#ppt_h/2"/>
                                          </p:val>
                                        </p:tav>
                                        <p:tav tm="100000">
                                          <p:val>
                                            <p:strVal val="#ppt_y"/>
                                          </p:val>
                                        </p:tav>
                                      </p:tavLst>
                                    </p:anim>
                                  </p:childTnLst>
                                </p:cTn>
                              </p:par>
                            </p:childTnLst>
                          </p:cTn>
                        </p:par>
                        <p:par>
                          <p:cTn id="35" fill="hold">
                            <p:stCondLst>
                              <p:cond delay="2800"/>
                            </p:stCondLst>
                            <p:childTnLst>
                              <p:par>
                                <p:cTn id="36" presetID="2" presetClass="entr" presetSubtype="4"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p:cTn id="38" dur="500" fill="hold"/>
                                        <p:tgtEl>
                                          <p:spTgt spid="35"/>
                                        </p:tgtEl>
                                        <p:attrNameLst>
                                          <p:attrName>ppt_x</p:attrName>
                                        </p:attrNameLst>
                                      </p:cBhvr>
                                      <p:tavLst>
                                        <p:tav tm="0">
                                          <p:val>
                                            <p:strVal val="#ppt_x"/>
                                          </p:val>
                                        </p:tav>
                                        <p:tav tm="100000">
                                          <p:val>
                                            <p:strVal val="#ppt_x"/>
                                          </p:val>
                                        </p:tav>
                                      </p:tavLst>
                                    </p:anim>
                                    <p:anim calcmode="lin" valueType="num">
                                      <p:cBhvr>
                                        <p:cTn id="3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utoUpdateAnimBg="0"/>
      <p:bldP spid="30" grpId="0" bldLvl="0" autoUpdateAnimBg="0"/>
      <p:bldP spid="31" grpId="0" animBg="1"/>
      <p:bldP spid="32" grpId="0" animBg="1"/>
      <p:bldP spid="33" grpId="0" bldLvl="0" autoUpdateAnimBg="0"/>
      <p:bldP spid="34" grpId="0" bldLvl="0" autoUpdateAnimBg="0"/>
      <p:bldP spid="35" grpId="0" bldLvl="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4328" y="1815666"/>
            <a:ext cx="9186984" cy="1512168"/>
            <a:chOff x="-640233" y="2078850"/>
            <a:chExt cx="13514685" cy="2700300"/>
          </a:xfrm>
        </p:grpSpPr>
        <p:sp>
          <p:nvSpPr>
            <p:cNvPr id="8" name="矩形 7"/>
            <p:cNvSpPr/>
            <p:nvPr/>
          </p:nvSpPr>
          <p:spPr>
            <a:xfrm>
              <a:off x="-640232" y="2240867"/>
              <a:ext cx="13472465" cy="2376264"/>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0233" y="2078850"/>
              <a:ext cx="13514685" cy="270030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六边形 11"/>
          <p:cNvSpPr/>
          <p:nvPr/>
        </p:nvSpPr>
        <p:spPr>
          <a:xfrm>
            <a:off x="1061610" y="1690372"/>
            <a:ext cx="501176" cy="432048"/>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3" name="六边形 12"/>
          <p:cNvSpPr/>
          <p:nvPr/>
        </p:nvSpPr>
        <p:spPr>
          <a:xfrm>
            <a:off x="1013201" y="3836093"/>
            <a:ext cx="751764" cy="648072"/>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4" name="六边形 13"/>
          <p:cNvSpPr/>
          <p:nvPr/>
        </p:nvSpPr>
        <p:spPr>
          <a:xfrm>
            <a:off x="5166066" y="3662139"/>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5" name="六边形 14"/>
          <p:cNvSpPr/>
          <p:nvPr/>
        </p:nvSpPr>
        <p:spPr>
          <a:xfrm>
            <a:off x="6921261" y="1610294"/>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6" name="六边形 15"/>
          <p:cNvSpPr/>
          <p:nvPr/>
        </p:nvSpPr>
        <p:spPr>
          <a:xfrm>
            <a:off x="2827684" y="3160671"/>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7" name="六边形 16"/>
          <p:cNvSpPr/>
          <p:nvPr/>
        </p:nvSpPr>
        <p:spPr>
          <a:xfrm>
            <a:off x="8028384" y="140643"/>
            <a:ext cx="1004486" cy="865935"/>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8" name="六边形 17"/>
          <p:cNvSpPr/>
          <p:nvPr/>
        </p:nvSpPr>
        <p:spPr>
          <a:xfrm>
            <a:off x="8028384" y="4228102"/>
            <a:ext cx="594066" cy="512126"/>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19" name="六边形 18"/>
          <p:cNvSpPr/>
          <p:nvPr/>
        </p:nvSpPr>
        <p:spPr>
          <a:xfrm>
            <a:off x="4582042" y="1098169"/>
            <a:ext cx="594066" cy="512126"/>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0" name="TextBox 19"/>
          <p:cNvSpPr txBox="1"/>
          <p:nvPr/>
        </p:nvSpPr>
        <p:spPr>
          <a:xfrm>
            <a:off x="2735412" y="2029293"/>
            <a:ext cx="3673185" cy="1084912"/>
          </a:xfrm>
          <a:prstGeom prst="rect">
            <a:avLst/>
          </a:prstGeom>
          <a:noFill/>
        </p:spPr>
        <p:txBody>
          <a:bodyPr wrap="none" lIns="68580" tIns="34290" rIns="68580" bIns="34290" rtlCol="0">
            <a:spAutoFit/>
          </a:bodyPr>
          <a:lstStyle/>
          <a:p>
            <a:pPr algn="ctr"/>
            <a:r>
              <a:rPr lang="zh-CN" altLang="en-US" sz="3300" b="1" dirty="0" smtClean="0">
                <a:blipFill>
                  <a:blip r:embed="rId2"/>
                  <a:stretch>
                    <a:fillRect/>
                  </a:stretch>
                </a:blipFill>
                <a:latin typeface="微软雅黑" pitchFamily="34" charset="-122"/>
                <a:ea typeface="微软雅黑" pitchFamily="34" charset="-122"/>
              </a:rPr>
              <a:t>感谢聆听</a:t>
            </a:r>
            <a:endParaRPr lang="en-US" altLang="zh-CN" sz="3300" b="1" dirty="0" smtClean="0">
              <a:blipFill>
                <a:blip r:embed="rId2"/>
                <a:stretch>
                  <a:fillRect/>
                </a:stretch>
              </a:blipFill>
              <a:latin typeface="微软雅黑" pitchFamily="34" charset="-122"/>
              <a:ea typeface="微软雅黑" pitchFamily="34" charset="-122"/>
            </a:endParaRPr>
          </a:p>
          <a:p>
            <a:pPr algn="ctr"/>
            <a:r>
              <a:rPr lang="en-US" altLang="zh-CN" sz="3300" b="1" dirty="0" smtClean="0">
                <a:blipFill>
                  <a:blip r:embed="rId2"/>
                  <a:stretch>
                    <a:fillRect/>
                  </a:stretch>
                </a:blipFill>
                <a:ea typeface="微软雅黑" pitchFamily="34" charset="-122"/>
              </a:rPr>
              <a:t>Thanks for watching</a:t>
            </a:r>
            <a:endParaRPr lang="zh-CN" altLang="en-US" sz="3300" b="1" dirty="0">
              <a:blipFill>
                <a:blip r:embed="rId2"/>
                <a:stretch>
                  <a:fillRect/>
                </a:stretch>
              </a:blipFill>
              <a:ea typeface="微软雅黑" pitchFamily="34" charset="-122"/>
            </a:endParaRPr>
          </a:p>
        </p:txBody>
      </p:sp>
      <p:sp>
        <p:nvSpPr>
          <p:cNvPr id="21" name="六边形 20"/>
          <p:cNvSpPr/>
          <p:nvPr/>
        </p:nvSpPr>
        <p:spPr>
          <a:xfrm>
            <a:off x="8833936" y="1976420"/>
            <a:ext cx="338720" cy="292000"/>
          </a:xfrm>
          <a:prstGeom prst="hexagon">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a:p>
        </p:txBody>
      </p:sp>
      <p:sp>
        <p:nvSpPr>
          <p:cNvPr id="2" name="TextBox 1"/>
          <p:cNvSpPr txBox="1"/>
          <p:nvPr/>
        </p:nvSpPr>
        <p:spPr>
          <a:xfrm>
            <a:off x="4122999" y="3414438"/>
            <a:ext cx="184731" cy="307777"/>
          </a:xfrm>
          <a:prstGeom prst="rect">
            <a:avLst/>
          </a:prstGeom>
          <a:noFill/>
        </p:spPr>
        <p:txBody>
          <a:bodyPr wrap="none" rtlCol="0">
            <a:spAutoFit/>
          </a:bodyPr>
          <a:lstStyle/>
          <a:p>
            <a:endParaRPr lang="zh-CN" altLang="en-US" dirty="0">
              <a:solidFill>
                <a:schemeClr val="bg1"/>
              </a:solidFill>
              <a:latin typeface="冬青黑体简体中文 W3" pitchFamily="34" charset="-122"/>
              <a:ea typeface="冬青黑体简体中文 W3" pitchFamily="34" charset="-122"/>
            </a:endParaRPr>
          </a:p>
        </p:txBody>
      </p:sp>
    </p:spTree>
    <p:extLst>
      <p:ext uri="{BB962C8B-B14F-4D97-AF65-F5344CB8AC3E}">
        <p14:creationId xmlns:p14="http://schemas.microsoft.com/office/powerpoint/2010/main" val="1406215944"/>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1210588" cy="400110"/>
          </a:xfrm>
          <a:prstGeom prst="rect">
            <a:avLst/>
          </a:prstGeom>
        </p:spPr>
        <p:txBody>
          <a:bodyPr wrap="none">
            <a:spAutoFit/>
          </a:bodyPr>
          <a:lstStyle/>
          <a:p>
            <a:r>
              <a:rPr lang="zh-CN" altLang="en-US" sz="2000" dirty="0" smtClean="0">
                <a:solidFill>
                  <a:schemeClr val="bg1"/>
                </a:solidFill>
                <a:latin typeface="微软雅黑" pitchFamily="34" charset="-122"/>
                <a:ea typeface="微软雅黑" pitchFamily="34" charset="-122"/>
              </a:rPr>
              <a:t>系统简介</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1</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2041150" y="2574963"/>
            <a:ext cx="2441694" cy="769441"/>
          </a:xfrm>
          <a:prstGeom prst="rect">
            <a:avLst/>
          </a:prstGeom>
          <a:noFill/>
        </p:spPr>
        <p:txBody>
          <a:bodyPr wrap="none" rtlCol="0">
            <a:spAutoFit/>
          </a:bodyPr>
          <a:lstStyle/>
          <a:p>
            <a:r>
              <a:rPr lang="zh-CN" altLang="en-US" sz="4400" dirty="0" smtClean="0">
                <a:solidFill>
                  <a:schemeClr val="bg1"/>
                </a:solidFill>
                <a:latin typeface="Microsoft YaHei" charset="-122"/>
                <a:ea typeface="Microsoft YaHei" charset="-122"/>
                <a:cs typeface="Microsoft YaHei" charset="-122"/>
              </a:rPr>
              <a:t>投资组合</a:t>
            </a:r>
            <a:endParaRPr lang="zh-CN" altLang="en-US" sz="4400" dirty="0">
              <a:solidFill>
                <a:schemeClr val="bg1"/>
              </a:solidFill>
              <a:latin typeface="Microsoft YaHei" charset="-122"/>
              <a:ea typeface="Microsoft YaHei" charset="-122"/>
              <a:cs typeface="Microsoft YaHei" charset="-122"/>
            </a:endParaRPr>
          </a:p>
        </p:txBody>
      </p:sp>
      <p:sp>
        <p:nvSpPr>
          <p:cNvPr id="28" name="文本框 27"/>
          <p:cNvSpPr txBox="1"/>
          <p:nvPr/>
        </p:nvSpPr>
        <p:spPr>
          <a:xfrm>
            <a:off x="2461778" y="3411487"/>
            <a:ext cx="800219" cy="461665"/>
          </a:xfrm>
          <a:prstGeom prst="rect">
            <a:avLst/>
          </a:prstGeom>
          <a:noFill/>
        </p:spPr>
        <p:txBody>
          <a:bodyPr wrap="none" rtlCol="0">
            <a:spAutoFit/>
          </a:bodyPr>
          <a:lstStyle/>
          <a:p>
            <a:r>
              <a:rPr lang="zh-CN" altLang="en-US" sz="2400" dirty="0" smtClean="0">
                <a:solidFill>
                  <a:schemeClr val="bg1"/>
                </a:solidFill>
                <a:latin typeface="Microsoft YaHei" charset="-122"/>
                <a:ea typeface="Microsoft YaHei" charset="-122"/>
                <a:cs typeface="Microsoft YaHei" charset="-122"/>
              </a:rPr>
              <a:t>平衡</a:t>
            </a:r>
            <a:endParaRPr lang="zh-CN" altLang="en-US" sz="2400" dirty="0">
              <a:solidFill>
                <a:schemeClr val="bg1"/>
              </a:solidFill>
              <a:latin typeface="Microsoft YaHei" charset="-122"/>
              <a:ea typeface="Microsoft YaHei" charset="-122"/>
              <a:cs typeface="Microsoft YaHei" charset="-122"/>
            </a:endParaRPr>
          </a:p>
        </p:txBody>
      </p:sp>
      <p:sp>
        <p:nvSpPr>
          <p:cNvPr id="33" name="文本框 32"/>
          <p:cNvSpPr txBox="1"/>
          <p:nvPr/>
        </p:nvSpPr>
        <p:spPr>
          <a:xfrm>
            <a:off x="5142141" y="1493250"/>
            <a:ext cx="3091697" cy="2613023"/>
          </a:xfrm>
          <a:prstGeom prst="rect">
            <a:avLst/>
          </a:prstGeom>
          <a:noFill/>
        </p:spPr>
        <p:txBody>
          <a:bodyPr wrap="square" rtlCol="0">
            <a:spAutoFit/>
          </a:bodyPr>
          <a:lstStyle/>
          <a:p>
            <a:pPr algn="just">
              <a:lnSpc>
                <a:spcPct val="130000"/>
              </a:lnSpc>
              <a:spcBef>
                <a:spcPct val="0"/>
              </a:spcBef>
            </a:pPr>
            <a:r>
              <a:rPr lang="zh-CN" altLang="en-US" sz="1800" dirty="0">
                <a:solidFill>
                  <a:schemeClr val="bg1"/>
                </a:solidFill>
                <a:latin typeface="幼圆" charset="-122"/>
                <a:ea typeface="微软雅黑" charset="-122"/>
              </a:rPr>
              <a:t>根据中国市场上已有的投资种类、用户的</a:t>
            </a:r>
            <a:r>
              <a:rPr lang="zh-CN" altLang="en-US" sz="1800" b="1" dirty="0">
                <a:solidFill>
                  <a:srgbClr val="FFFF00"/>
                </a:solidFill>
                <a:latin typeface="幼圆" charset="-122"/>
                <a:ea typeface="微软雅黑" charset="-122"/>
              </a:rPr>
              <a:t>经济水平</a:t>
            </a:r>
            <a:r>
              <a:rPr lang="zh-CN" altLang="en-US" sz="1800" dirty="0">
                <a:solidFill>
                  <a:schemeClr val="bg1"/>
                </a:solidFill>
                <a:latin typeface="幼圆" charset="-122"/>
                <a:ea typeface="微软雅黑" charset="-122"/>
              </a:rPr>
              <a:t>、能够</a:t>
            </a:r>
            <a:r>
              <a:rPr lang="zh-CN" altLang="en-US" sz="1800" b="1" dirty="0">
                <a:solidFill>
                  <a:srgbClr val="FFFF00"/>
                </a:solidFill>
                <a:latin typeface="幼圆" charset="-122"/>
                <a:ea typeface="微软雅黑" charset="-122"/>
              </a:rPr>
              <a:t>承担风险的能力</a:t>
            </a:r>
            <a:r>
              <a:rPr lang="zh-CN" altLang="en-US" sz="1800" dirty="0">
                <a:solidFill>
                  <a:schemeClr val="bg1"/>
                </a:solidFill>
                <a:latin typeface="幼圆" charset="-122"/>
                <a:ea typeface="微软雅黑" charset="-122"/>
              </a:rPr>
              <a:t>以及</a:t>
            </a:r>
            <a:r>
              <a:rPr lang="zh-CN" altLang="en-US" sz="1800" b="1" dirty="0">
                <a:solidFill>
                  <a:srgbClr val="FFFF00"/>
                </a:solidFill>
                <a:latin typeface="幼圆" charset="-122"/>
                <a:ea typeface="微软雅黑" charset="-122"/>
              </a:rPr>
              <a:t>偏好</a:t>
            </a:r>
            <a:r>
              <a:rPr lang="zh-CN" altLang="en-US" sz="1800" dirty="0">
                <a:solidFill>
                  <a:schemeClr val="bg1"/>
                </a:solidFill>
                <a:latin typeface="幼圆" charset="-122"/>
                <a:ea typeface="微软雅黑" charset="-122"/>
              </a:rPr>
              <a:t>设置等，通过基于用户的推荐算法，智能推荐给用户一些</a:t>
            </a:r>
            <a:r>
              <a:rPr lang="zh-CN" altLang="en-US" sz="1800" b="1" dirty="0">
                <a:solidFill>
                  <a:srgbClr val="FFFF00"/>
                </a:solidFill>
                <a:latin typeface="幼圆" charset="-122"/>
                <a:ea typeface="微软雅黑" charset="-122"/>
              </a:rPr>
              <a:t>风险与收益较为平衡</a:t>
            </a:r>
            <a:r>
              <a:rPr lang="zh-CN" altLang="en-US" sz="1800" dirty="0">
                <a:solidFill>
                  <a:schemeClr val="bg1"/>
                </a:solidFill>
                <a:latin typeface="幼圆" charset="-122"/>
                <a:ea typeface="微软雅黑" charset="-122"/>
              </a:rPr>
              <a:t>的组合型投资方案。</a:t>
            </a:r>
            <a:endParaRPr lang="zh-CN" altLang="zh-CN" sz="1800" dirty="0">
              <a:solidFill>
                <a:schemeClr val="bg1"/>
              </a:solidFill>
              <a:latin typeface="幼圆" charset="-122"/>
              <a:ea typeface="微软雅黑" charset="-122"/>
            </a:endParaRPr>
          </a:p>
        </p:txBody>
      </p:sp>
      <p:sp>
        <p:nvSpPr>
          <p:cNvPr id="35" name="文本框 34"/>
          <p:cNvSpPr txBox="1"/>
          <p:nvPr/>
        </p:nvSpPr>
        <p:spPr>
          <a:xfrm>
            <a:off x="1859044" y="2251269"/>
            <a:ext cx="902811" cy="523220"/>
          </a:xfrm>
          <a:prstGeom prst="rect">
            <a:avLst/>
          </a:prstGeom>
          <a:noFill/>
        </p:spPr>
        <p:txBody>
          <a:bodyPr wrap="none" rtlCol="0">
            <a:spAutoFit/>
          </a:bodyPr>
          <a:lstStyle/>
          <a:p>
            <a:r>
              <a:rPr lang="zh-CN" altLang="en-US" sz="2800" dirty="0" smtClean="0">
                <a:solidFill>
                  <a:schemeClr val="bg1"/>
                </a:solidFill>
                <a:latin typeface="Microsoft YaHei" charset="-122"/>
                <a:ea typeface="Microsoft YaHei" charset="-122"/>
                <a:cs typeface="Microsoft YaHei" charset="-122"/>
              </a:rPr>
              <a:t>股票</a:t>
            </a:r>
            <a:endParaRPr lang="zh-CN" altLang="en-US" sz="2800" dirty="0">
              <a:solidFill>
                <a:schemeClr val="bg1"/>
              </a:solidFill>
              <a:latin typeface="Microsoft YaHei" charset="-122"/>
              <a:ea typeface="Microsoft YaHei" charset="-122"/>
              <a:cs typeface="Microsoft YaHei" charset="-122"/>
            </a:endParaRPr>
          </a:p>
        </p:txBody>
      </p:sp>
      <p:sp>
        <p:nvSpPr>
          <p:cNvPr id="58" name="文本框 57"/>
          <p:cNvSpPr txBox="1"/>
          <p:nvPr/>
        </p:nvSpPr>
        <p:spPr>
          <a:xfrm>
            <a:off x="2041150" y="1713592"/>
            <a:ext cx="800219" cy="461665"/>
          </a:xfrm>
          <a:prstGeom prst="rect">
            <a:avLst/>
          </a:prstGeom>
          <a:noFill/>
        </p:spPr>
        <p:txBody>
          <a:bodyPr wrap="none" rtlCol="0">
            <a:spAutoFit/>
          </a:bodyPr>
          <a:lstStyle/>
          <a:p>
            <a:r>
              <a:rPr lang="zh-CN" altLang="en-US" sz="2400" dirty="0" smtClean="0">
                <a:solidFill>
                  <a:schemeClr val="bg1"/>
                </a:solidFill>
                <a:latin typeface="Microsoft YaHei" charset="-122"/>
                <a:ea typeface="Microsoft YaHei" charset="-122"/>
                <a:cs typeface="Microsoft YaHei" charset="-122"/>
              </a:rPr>
              <a:t>新闻</a:t>
            </a:r>
            <a:endParaRPr lang="zh-CN" altLang="en-US" sz="2400" dirty="0">
              <a:solidFill>
                <a:schemeClr val="bg1"/>
              </a:solidFill>
              <a:latin typeface="Microsoft YaHei" charset="-122"/>
              <a:ea typeface="Microsoft YaHei" charset="-122"/>
              <a:cs typeface="Microsoft YaHei" charset="-122"/>
            </a:endParaRPr>
          </a:p>
        </p:txBody>
      </p:sp>
      <p:sp>
        <p:nvSpPr>
          <p:cNvPr id="63" name="文本框 62"/>
          <p:cNvSpPr txBox="1"/>
          <p:nvPr/>
        </p:nvSpPr>
        <p:spPr>
          <a:xfrm>
            <a:off x="2943713" y="1900961"/>
            <a:ext cx="492443" cy="276999"/>
          </a:xfrm>
          <a:prstGeom prst="rect">
            <a:avLst/>
          </a:prstGeom>
          <a:noFill/>
        </p:spPr>
        <p:txBody>
          <a:bodyPr wrap="none" rtlCol="0">
            <a:spAutoFit/>
          </a:bodyPr>
          <a:lstStyle/>
          <a:p>
            <a:r>
              <a:rPr lang="zh-CN" altLang="en-US" sz="1200" dirty="0" smtClean="0">
                <a:solidFill>
                  <a:schemeClr val="bg1"/>
                </a:solidFill>
                <a:latin typeface="Microsoft YaHei" charset="-122"/>
                <a:ea typeface="Microsoft YaHei" charset="-122"/>
                <a:cs typeface="Microsoft YaHei" charset="-122"/>
              </a:rPr>
              <a:t>定制</a:t>
            </a:r>
            <a:endParaRPr lang="zh-CN" altLang="en-US" sz="1200" dirty="0">
              <a:solidFill>
                <a:schemeClr val="bg1"/>
              </a:solidFill>
              <a:latin typeface="Microsoft YaHei" charset="-122"/>
              <a:ea typeface="Microsoft YaHei" charset="-122"/>
              <a:cs typeface="Microsoft YaHei" charset="-122"/>
            </a:endParaRPr>
          </a:p>
        </p:txBody>
      </p:sp>
      <p:sp>
        <p:nvSpPr>
          <p:cNvPr id="65" name="文本框 64"/>
          <p:cNvSpPr txBox="1"/>
          <p:nvPr/>
        </p:nvSpPr>
        <p:spPr>
          <a:xfrm>
            <a:off x="1288076" y="3190587"/>
            <a:ext cx="1107996" cy="369332"/>
          </a:xfrm>
          <a:prstGeom prst="rect">
            <a:avLst/>
          </a:prstGeom>
          <a:noFill/>
        </p:spPr>
        <p:txBody>
          <a:bodyPr wrap="none" rtlCol="0">
            <a:spAutoFit/>
          </a:bodyPr>
          <a:lstStyle/>
          <a:p>
            <a:r>
              <a:rPr lang="zh-CN" altLang="en-US" sz="1800" dirty="0" smtClean="0">
                <a:solidFill>
                  <a:schemeClr val="bg1"/>
                </a:solidFill>
                <a:latin typeface="Microsoft YaHei" charset="-122"/>
                <a:ea typeface="Microsoft YaHei" charset="-122"/>
                <a:cs typeface="Microsoft YaHei" charset="-122"/>
              </a:rPr>
              <a:t>风险偏好</a:t>
            </a:r>
            <a:endParaRPr lang="zh-CN" altLang="en-US" sz="1800" dirty="0">
              <a:solidFill>
                <a:schemeClr val="bg1"/>
              </a:solidFill>
              <a:latin typeface="Microsoft YaHei" charset="-122"/>
              <a:ea typeface="Microsoft YaHei" charset="-122"/>
              <a:cs typeface="Microsoft YaHei" charset="-122"/>
            </a:endParaRPr>
          </a:p>
        </p:txBody>
      </p:sp>
      <p:sp>
        <p:nvSpPr>
          <p:cNvPr id="66" name="文本框 65"/>
          <p:cNvSpPr txBox="1"/>
          <p:nvPr/>
        </p:nvSpPr>
        <p:spPr>
          <a:xfrm>
            <a:off x="801114" y="2731084"/>
            <a:ext cx="1210588" cy="400110"/>
          </a:xfrm>
          <a:prstGeom prst="rect">
            <a:avLst/>
          </a:prstGeom>
          <a:noFill/>
        </p:spPr>
        <p:txBody>
          <a:bodyPr wrap="none" rtlCol="0">
            <a:spAutoFit/>
          </a:bodyPr>
          <a:lstStyle/>
          <a:p>
            <a:r>
              <a:rPr lang="zh-CN" altLang="en-US" sz="2000" smtClean="0">
                <a:solidFill>
                  <a:schemeClr val="bg1"/>
                </a:solidFill>
                <a:latin typeface="Microsoft YaHei" charset="-122"/>
                <a:ea typeface="Microsoft YaHei" charset="-122"/>
                <a:cs typeface="Microsoft YaHei" charset="-122"/>
              </a:rPr>
              <a:t>反馈意见</a:t>
            </a:r>
            <a:endParaRPr lang="zh-CN" altLang="en-US" sz="2000" dirty="0">
              <a:solidFill>
                <a:schemeClr val="bg1"/>
              </a:solidFill>
              <a:latin typeface="Microsoft YaHei" charset="-122"/>
              <a:ea typeface="Microsoft YaHei" charset="-122"/>
              <a:cs typeface="Microsoft YaHei" charset="-122"/>
            </a:endParaRPr>
          </a:p>
        </p:txBody>
      </p:sp>
      <p:sp>
        <p:nvSpPr>
          <p:cNvPr id="73" name="文本框 72"/>
          <p:cNvSpPr txBox="1"/>
          <p:nvPr/>
        </p:nvSpPr>
        <p:spPr>
          <a:xfrm>
            <a:off x="1540304" y="2102519"/>
            <a:ext cx="800219" cy="276999"/>
          </a:xfrm>
          <a:prstGeom prst="rect">
            <a:avLst/>
          </a:prstGeom>
          <a:noFill/>
        </p:spPr>
        <p:txBody>
          <a:bodyPr wrap="none" rtlCol="0">
            <a:spAutoFit/>
          </a:bodyPr>
          <a:lstStyle/>
          <a:p>
            <a:r>
              <a:rPr lang="zh-CN" altLang="en-US" sz="1200" dirty="0" smtClean="0">
                <a:solidFill>
                  <a:schemeClr val="bg1"/>
                </a:solidFill>
                <a:latin typeface="Microsoft YaHei" charset="-122"/>
                <a:ea typeface="Microsoft YaHei" charset="-122"/>
                <a:cs typeface="Microsoft YaHei" charset="-122"/>
              </a:rPr>
              <a:t>选择困难</a:t>
            </a:r>
            <a:endParaRPr lang="zh-CN" altLang="en-US" sz="1200" dirty="0">
              <a:solidFill>
                <a:schemeClr val="bg1"/>
              </a:solidFill>
              <a:latin typeface="Microsoft YaHei" charset="-122"/>
              <a:ea typeface="Microsoft YaHei" charset="-122"/>
              <a:cs typeface="Microsoft YaHei" charset="-122"/>
            </a:endParaRPr>
          </a:p>
        </p:txBody>
      </p:sp>
      <p:sp>
        <p:nvSpPr>
          <p:cNvPr id="74" name="文本框 73"/>
          <p:cNvSpPr txBox="1"/>
          <p:nvPr/>
        </p:nvSpPr>
        <p:spPr>
          <a:xfrm>
            <a:off x="2607963" y="2153586"/>
            <a:ext cx="1415772" cy="461665"/>
          </a:xfrm>
          <a:prstGeom prst="rect">
            <a:avLst/>
          </a:prstGeom>
          <a:noFill/>
        </p:spPr>
        <p:txBody>
          <a:bodyPr wrap="none" rtlCol="0">
            <a:spAutoFit/>
          </a:bodyPr>
          <a:lstStyle/>
          <a:p>
            <a:r>
              <a:rPr lang="zh-CN" altLang="en-US" sz="2400" dirty="0" smtClean="0">
                <a:solidFill>
                  <a:schemeClr val="bg1"/>
                </a:solidFill>
                <a:latin typeface="Microsoft YaHei" charset="-122"/>
                <a:ea typeface="Microsoft YaHei" charset="-122"/>
                <a:cs typeface="Microsoft YaHei" charset="-122"/>
              </a:rPr>
              <a:t>风险评估</a:t>
            </a:r>
            <a:endParaRPr lang="zh-CN" altLang="en-US" sz="24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55832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29"/>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anim calcmode="lin" valueType="num">
                                      <p:cBhvr>
                                        <p:cTn id="10" dur="500" fill="hold"/>
                                        <p:tgtEl>
                                          <p:spTgt spid="27"/>
                                        </p:tgtEl>
                                        <p:attrNameLst>
                                          <p:attrName>ppt_x</p:attrName>
                                        </p:attrNameLst>
                                      </p:cBhvr>
                                      <p:tavLst>
                                        <p:tav tm="0">
                                          <p:val>
                                            <p:fltVal val="0.5"/>
                                          </p:val>
                                        </p:tav>
                                        <p:tav tm="100000">
                                          <p:val>
                                            <p:strVal val="#ppt_x"/>
                                          </p:val>
                                        </p:tav>
                                      </p:tavLst>
                                    </p:anim>
                                    <p:anim calcmode="lin" valueType="num">
                                      <p:cBhvr>
                                        <p:cTn id="11" dur="500" fill="hold"/>
                                        <p:tgtEl>
                                          <p:spTgt spid="2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19"/>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488"/>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anim calcmode="lin" valueType="num">
                                      <p:cBhvr>
                                        <p:cTn id="24" dur="500" fill="hold"/>
                                        <p:tgtEl>
                                          <p:spTgt spid="33"/>
                                        </p:tgtEl>
                                        <p:attrNameLst>
                                          <p:attrName>ppt_x</p:attrName>
                                        </p:attrNameLst>
                                      </p:cBhvr>
                                      <p:tavLst>
                                        <p:tav tm="0">
                                          <p:val>
                                            <p:fltVal val="0.5"/>
                                          </p:val>
                                        </p:tav>
                                        <p:tav tm="100000">
                                          <p:val>
                                            <p:strVal val="#ppt_x"/>
                                          </p:val>
                                        </p:tav>
                                      </p:tavLst>
                                    </p:anim>
                                    <p:anim calcmode="lin" valueType="num">
                                      <p:cBhvr>
                                        <p:cTn id="25" dur="500" fill="hold"/>
                                        <p:tgtEl>
                                          <p:spTgt spid="33"/>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427"/>
                                  </p:stCondLst>
                                  <p:childTnLst>
                                    <p:set>
                                      <p:cBhvr>
                                        <p:cTn id="27" dur="1" fill="hold">
                                          <p:stCondLst>
                                            <p:cond delay="0"/>
                                          </p:stCondLst>
                                        </p:cTn>
                                        <p:tgtEl>
                                          <p:spTgt spid="35"/>
                                        </p:tgtEl>
                                        <p:attrNameLst>
                                          <p:attrName>style.visibility</p:attrName>
                                        </p:attrNameLst>
                                      </p:cBhvr>
                                      <p:to>
                                        <p:strVal val="visible"/>
                                      </p:to>
                                    </p:set>
                                    <p:anim calcmode="lin" valueType="num">
                                      <p:cBhvr>
                                        <p:cTn id="28" dur="500" fill="hold"/>
                                        <p:tgtEl>
                                          <p:spTgt spid="35"/>
                                        </p:tgtEl>
                                        <p:attrNameLst>
                                          <p:attrName>ppt_w</p:attrName>
                                        </p:attrNameLst>
                                      </p:cBhvr>
                                      <p:tavLst>
                                        <p:tav tm="0">
                                          <p:val>
                                            <p:fltVal val="0"/>
                                          </p:val>
                                        </p:tav>
                                        <p:tav tm="100000">
                                          <p:val>
                                            <p:strVal val="#ppt_w"/>
                                          </p:val>
                                        </p:tav>
                                      </p:tavLst>
                                    </p:anim>
                                    <p:anim calcmode="lin" valueType="num">
                                      <p:cBhvr>
                                        <p:cTn id="29" dur="500" fill="hold"/>
                                        <p:tgtEl>
                                          <p:spTgt spid="35"/>
                                        </p:tgtEl>
                                        <p:attrNameLst>
                                          <p:attrName>ppt_h</p:attrName>
                                        </p:attrNameLst>
                                      </p:cBhvr>
                                      <p:tavLst>
                                        <p:tav tm="0">
                                          <p:val>
                                            <p:fltVal val="0"/>
                                          </p:val>
                                        </p:tav>
                                        <p:tav tm="100000">
                                          <p:val>
                                            <p:strVal val="#ppt_h"/>
                                          </p:val>
                                        </p:tav>
                                      </p:tavLst>
                                    </p:anim>
                                    <p:animEffect transition="in" filter="fade">
                                      <p:cBhvr>
                                        <p:cTn id="30" dur="500"/>
                                        <p:tgtEl>
                                          <p:spTgt spid="35"/>
                                        </p:tgtEl>
                                      </p:cBhvr>
                                    </p:animEffect>
                                    <p:anim calcmode="lin" valueType="num">
                                      <p:cBhvr>
                                        <p:cTn id="31" dur="500" fill="hold"/>
                                        <p:tgtEl>
                                          <p:spTgt spid="35"/>
                                        </p:tgtEl>
                                        <p:attrNameLst>
                                          <p:attrName>ppt_x</p:attrName>
                                        </p:attrNameLst>
                                      </p:cBhvr>
                                      <p:tavLst>
                                        <p:tav tm="0">
                                          <p:val>
                                            <p:fltVal val="0.5"/>
                                          </p:val>
                                        </p:tav>
                                        <p:tav tm="100000">
                                          <p:val>
                                            <p:strVal val="#ppt_x"/>
                                          </p:val>
                                        </p:tav>
                                      </p:tavLst>
                                    </p:anim>
                                    <p:anim calcmode="lin" valueType="num">
                                      <p:cBhvr>
                                        <p:cTn id="32" dur="500" fill="hold"/>
                                        <p:tgtEl>
                                          <p:spTgt spid="3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69"/>
                                  </p:stCondLst>
                                  <p:childTnLst>
                                    <p:set>
                                      <p:cBhvr>
                                        <p:cTn id="34" dur="1" fill="hold">
                                          <p:stCondLst>
                                            <p:cond delay="0"/>
                                          </p:stCondLst>
                                        </p:cTn>
                                        <p:tgtEl>
                                          <p:spTgt spid="58"/>
                                        </p:tgtEl>
                                        <p:attrNameLst>
                                          <p:attrName>style.visibility</p:attrName>
                                        </p:attrNameLst>
                                      </p:cBhvr>
                                      <p:to>
                                        <p:strVal val="visible"/>
                                      </p:to>
                                    </p:set>
                                    <p:anim calcmode="lin" valueType="num">
                                      <p:cBhvr>
                                        <p:cTn id="35" dur="500" fill="hold"/>
                                        <p:tgtEl>
                                          <p:spTgt spid="58"/>
                                        </p:tgtEl>
                                        <p:attrNameLst>
                                          <p:attrName>ppt_w</p:attrName>
                                        </p:attrNameLst>
                                      </p:cBhvr>
                                      <p:tavLst>
                                        <p:tav tm="0">
                                          <p:val>
                                            <p:fltVal val="0"/>
                                          </p:val>
                                        </p:tav>
                                        <p:tav tm="100000">
                                          <p:val>
                                            <p:strVal val="#ppt_w"/>
                                          </p:val>
                                        </p:tav>
                                      </p:tavLst>
                                    </p:anim>
                                    <p:anim calcmode="lin" valueType="num">
                                      <p:cBhvr>
                                        <p:cTn id="36" dur="500" fill="hold"/>
                                        <p:tgtEl>
                                          <p:spTgt spid="58"/>
                                        </p:tgtEl>
                                        <p:attrNameLst>
                                          <p:attrName>ppt_h</p:attrName>
                                        </p:attrNameLst>
                                      </p:cBhvr>
                                      <p:tavLst>
                                        <p:tav tm="0">
                                          <p:val>
                                            <p:fltVal val="0"/>
                                          </p:val>
                                        </p:tav>
                                        <p:tav tm="100000">
                                          <p:val>
                                            <p:strVal val="#ppt_h"/>
                                          </p:val>
                                        </p:tav>
                                      </p:tavLst>
                                    </p:anim>
                                    <p:animEffect transition="in" filter="fade">
                                      <p:cBhvr>
                                        <p:cTn id="37" dur="500"/>
                                        <p:tgtEl>
                                          <p:spTgt spid="58"/>
                                        </p:tgtEl>
                                      </p:cBhvr>
                                    </p:animEffect>
                                    <p:anim calcmode="lin" valueType="num">
                                      <p:cBhvr>
                                        <p:cTn id="38" dur="500" fill="hold"/>
                                        <p:tgtEl>
                                          <p:spTgt spid="58"/>
                                        </p:tgtEl>
                                        <p:attrNameLst>
                                          <p:attrName>ppt_x</p:attrName>
                                        </p:attrNameLst>
                                      </p:cBhvr>
                                      <p:tavLst>
                                        <p:tav tm="0">
                                          <p:val>
                                            <p:fltVal val="0.5"/>
                                          </p:val>
                                        </p:tav>
                                        <p:tav tm="100000">
                                          <p:val>
                                            <p:strVal val="#ppt_x"/>
                                          </p:val>
                                        </p:tav>
                                      </p:tavLst>
                                    </p:anim>
                                    <p:anim calcmode="lin" valueType="num">
                                      <p:cBhvr>
                                        <p:cTn id="39" dur="500" fill="hold"/>
                                        <p:tgtEl>
                                          <p:spTgt spid="58"/>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69"/>
                                  </p:stCondLst>
                                  <p:childTnLst>
                                    <p:set>
                                      <p:cBhvr>
                                        <p:cTn id="41" dur="1" fill="hold">
                                          <p:stCondLst>
                                            <p:cond delay="0"/>
                                          </p:stCondLst>
                                        </p:cTn>
                                        <p:tgtEl>
                                          <p:spTgt spid="63"/>
                                        </p:tgtEl>
                                        <p:attrNameLst>
                                          <p:attrName>style.visibility</p:attrName>
                                        </p:attrNameLst>
                                      </p:cBhvr>
                                      <p:to>
                                        <p:strVal val="visible"/>
                                      </p:to>
                                    </p:set>
                                    <p:anim calcmode="lin" valueType="num">
                                      <p:cBhvr>
                                        <p:cTn id="42" dur="500" fill="hold"/>
                                        <p:tgtEl>
                                          <p:spTgt spid="63"/>
                                        </p:tgtEl>
                                        <p:attrNameLst>
                                          <p:attrName>ppt_w</p:attrName>
                                        </p:attrNameLst>
                                      </p:cBhvr>
                                      <p:tavLst>
                                        <p:tav tm="0">
                                          <p:val>
                                            <p:fltVal val="0"/>
                                          </p:val>
                                        </p:tav>
                                        <p:tav tm="100000">
                                          <p:val>
                                            <p:strVal val="#ppt_w"/>
                                          </p:val>
                                        </p:tav>
                                      </p:tavLst>
                                    </p:anim>
                                    <p:anim calcmode="lin" valueType="num">
                                      <p:cBhvr>
                                        <p:cTn id="43" dur="500" fill="hold"/>
                                        <p:tgtEl>
                                          <p:spTgt spid="63"/>
                                        </p:tgtEl>
                                        <p:attrNameLst>
                                          <p:attrName>ppt_h</p:attrName>
                                        </p:attrNameLst>
                                      </p:cBhvr>
                                      <p:tavLst>
                                        <p:tav tm="0">
                                          <p:val>
                                            <p:fltVal val="0"/>
                                          </p:val>
                                        </p:tav>
                                        <p:tav tm="100000">
                                          <p:val>
                                            <p:strVal val="#ppt_h"/>
                                          </p:val>
                                        </p:tav>
                                      </p:tavLst>
                                    </p:anim>
                                    <p:animEffect transition="in" filter="fade">
                                      <p:cBhvr>
                                        <p:cTn id="44" dur="500"/>
                                        <p:tgtEl>
                                          <p:spTgt spid="63"/>
                                        </p:tgtEl>
                                      </p:cBhvr>
                                    </p:animEffect>
                                    <p:anim calcmode="lin" valueType="num">
                                      <p:cBhvr>
                                        <p:cTn id="45" dur="500" fill="hold"/>
                                        <p:tgtEl>
                                          <p:spTgt spid="63"/>
                                        </p:tgtEl>
                                        <p:attrNameLst>
                                          <p:attrName>ppt_x</p:attrName>
                                        </p:attrNameLst>
                                      </p:cBhvr>
                                      <p:tavLst>
                                        <p:tav tm="0">
                                          <p:val>
                                            <p:fltVal val="0.5"/>
                                          </p:val>
                                        </p:tav>
                                        <p:tav tm="100000">
                                          <p:val>
                                            <p:strVal val="#ppt_x"/>
                                          </p:val>
                                        </p:tav>
                                      </p:tavLst>
                                    </p:anim>
                                    <p:anim calcmode="lin" valueType="num">
                                      <p:cBhvr>
                                        <p:cTn id="46" dur="500" fill="hold"/>
                                        <p:tgtEl>
                                          <p:spTgt spid="63"/>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369"/>
                                  </p:stCondLst>
                                  <p:childTnLst>
                                    <p:set>
                                      <p:cBhvr>
                                        <p:cTn id="48" dur="1" fill="hold">
                                          <p:stCondLst>
                                            <p:cond delay="0"/>
                                          </p:stCondLst>
                                        </p:cTn>
                                        <p:tgtEl>
                                          <p:spTgt spid="65"/>
                                        </p:tgtEl>
                                        <p:attrNameLst>
                                          <p:attrName>style.visibility</p:attrName>
                                        </p:attrNameLst>
                                      </p:cBhvr>
                                      <p:to>
                                        <p:strVal val="visible"/>
                                      </p:to>
                                    </p:set>
                                    <p:anim calcmode="lin" valueType="num">
                                      <p:cBhvr>
                                        <p:cTn id="49" dur="500" fill="hold"/>
                                        <p:tgtEl>
                                          <p:spTgt spid="65"/>
                                        </p:tgtEl>
                                        <p:attrNameLst>
                                          <p:attrName>ppt_w</p:attrName>
                                        </p:attrNameLst>
                                      </p:cBhvr>
                                      <p:tavLst>
                                        <p:tav tm="0">
                                          <p:val>
                                            <p:fltVal val="0"/>
                                          </p:val>
                                        </p:tav>
                                        <p:tav tm="100000">
                                          <p:val>
                                            <p:strVal val="#ppt_w"/>
                                          </p:val>
                                        </p:tav>
                                      </p:tavLst>
                                    </p:anim>
                                    <p:anim calcmode="lin" valueType="num">
                                      <p:cBhvr>
                                        <p:cTn id="50" dur="500" fill="hold"/>
                                        <p:tgtEl>
                                          <p:spTgt spid="65"/>
                                        </p:tgtEl>
                                        <p:attrNameLst>
                                          <p:attrName>ppt_h</p:attrName>
                                        </p:attrNameLst>
                                      </p:cBhvr>
                                      <p:tavLst>
                                        <p:tav tm="0">
                                          <p:val>
                                            <p:fltVal val="0"/>
                                          </p:val>
                                        </p:tav>
                                        <p:tav tm="100000">
                                          <p:val>
                                            <p:strVal val="#ppt_h"/>
                                          </p:val>
                                        </p:tav>
                                      </p:tavLst>
                                    </p:anim>
                                    <p:animEffect transition="in" filter="fade">
                                      <p:cBhvr>
                                        <p:cTn id="51" dur="500"/>
                                        <p:tgtEl>
                                          <p:spTgt spid="65"/>
                                        </p:tgtEl>
                                      </p:cBhvr>
                                    </p:animEffect>
                                    <p:anim calcmode="lin" valueType="num">
                                      <p:cBhvr>
                                        <p:cTn id="52" dur="500" fill="hold"/>
                                        <p:tgtEl>
                                          <p:spTgt spid="65"/>
                                        </p:tgtEl>
                                        <p:attrNameLst>
                                          <p:attrName>ppt_x</p:attrName>
                                        </p:attrNameLst>
                                      </p:cBhvr>
                                      <p:tavLst>
                                        <p:tav tm="0">
                                          <p:val>
                                            <p:fltVal val="0.5"/>
                                          </p:val>
                                        </p:tav>
                                        <p:tav tm="100000">
                                          <p:val>
                                            <p:strVal val="#ppt_x"/>
                                          </p:val>
                                        </p:tav>
                                      </p:tavLst>
                                    </p:anim>
                                    <p:anim calcmode="lin" valueType="num">
                                      <p:cBhvr>
                                        <p:cTn id="53" dur="500" fill="hold"/>
                                        <p:tgtEl>
                                          <p:spTgt spid="65"/>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399"/>
                                  </p:stCondLst>
                                  <p:childTnLst>
                                    <p:set>
                                      <p:cBhvr>
                                        <p:cTn id="55" dur="1" fill="hold">
                                          <p:stCondLst>
                                            <p:cond delay="0"/>
                                          </p:stCondLst>
                                        </p:cTn>
                                        <p:tgtEl>
                                          <p:spTgt spid="66"/>
                                        </p:tgtEl>
                                        <p:attrNameLst>
                                          <p:attrName>style.visibility</p:attrName>
                                        </p:attrNameLst>
                                      </p:cBhvr>
                                      <p:to>
                                        <p:strVal val="visible"/>
                                      </p:to>
                                    </p:set>
                                    <p:anim calcmode="lin" valueType="num">
                                      <p:cBhvr>
                                        <p:cTn id="56" dur="500" fill="hold"/>
                                        <p:tgtEl>
                                          <p:spTgt spid="66"/>
                                        </p:tgtEl>
                                        <p:attrNameLst>
                                          <p:attrName>ppt_w</p:attrName>
                                        </p:attrNameLst>
                                      </p:cBhvr>
                                      <p:tavLst>
                                        <p:tav tm="0">
                                          <p:val>
                                            <p:fltVal val="0"/>
                                          </p:val>
                                        </p:tav>
                                        <p:tav tm="100000">
                                          <p:val>
                                            <p:strVal val="#ppt_w"/>
                                          </p:val>
                                        </p:tav>
                                      </p:tavLst>
                                    </p:anim>
                                    <p:anim calcmode="lin" valueType="num">
                                      <p:cBhvr>
                                        <p:cTn id="57" dur="500" fill="hold"/>
                                        <p:tgtEl>
                                          <p:spTgt spid="66"/>
                                        </p:tgtEl>
                                        <p:attrNameLst>
                                          <p:attrName>ppt_h</p:attrName>
                                        </p:attrNameLst>
                                      </p:cBhvr>
                                      <p:tavLst>
                                        <p:tav tm="0">
                                          <p:val>
                                            <p:fltVal val="0"/>
                                          </p:val>
                                        </p:tav>
                                        <p:tav tm="100000">
                                          <p:val>
                                            <p:strVal val="#ppt_h"/>
                                          </p:val>
                                        </p:tav>
                                      </p:tavLst>
                                    </p:anim>
                                    <p:animEffect transition="in" filter="fade">
                                      <p:cBhvr>
                                        <p:cTn id="58" dur="500"/>
                                        <p:tgtEl>
                                          <p:spTgt spid="66"/>
                                        </p:tgtEl>
                                      </p:cBhvr>
                                    </p:animEffect>
                                    <p:anim calcmode="lin" valueType="num">
                                      <p:cBhvr>
                                        <p:cTn id="59" dur="500" fill="hold"/>
                                        <p:tgtEl>
                                          <p:spTgt spid="66"/>
                                        </p:tgtEl>
                                        <p:attrNameLst>
                                          <p:attrName>ppt_x</p:attrName>
                                        </p:attrNameLst>
                                      </p:cBhvr>
                                      <p:tavLst>
                                        <p:tav tm="0">
                                          <p:val>
                                            <p:fltVal val="0.5"/>
                                          </p:val>
                                        </p:tav>
                                        <p:tav tm="100000">
                                          <p:val>
                                            <p:strVal val="#ppt_x"/>
                                          </p:val>
                                        </p:tav>
                                      </p:tavLst>
                                    </p:anim>
                                    <p:anim calcmode="lin" valueType="num">
                                      <p:cBhvr>
                                        <p:cTn id="60" dur="500" fill="hold"/>
                                        <p:tgtEl>
                                          <p:spTgt spid="66"/>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333"/>
                                  </p:stCondLst>
                                  <p:childTnLst>
                                    <p:set>
                                      <p:cBhvr>
                                        <p:cTn id="62" dur="1" fill="hold">
                                          <p:stCondLst>
                                            <p:cond delay="0"/>
                                          </p:stCondLst>
                                        </p:cTn>
                                        <p:tgtEl>
                                          <p:spTgt spid="73"/>
                                        </p:tgtEl>
                                        <p:attrNameLst>
                                          <p:attrName>style.visibility</p:attrName>
                                        </p:attrNameLst>
                                      </p:cBhvr>
                                      <p:to>
                                        <p:strVal val="visible"/>
                                      </p:to>
                                    </p:set>
                                    <p:anim calcmode="lin" valueType="num">
                                      <p:cBhvr>
                                        <p:cTn id="63" dur="500" fill="hold"/>
                                        <p:tgtEl>
                                          <p:spTgt spid="73"/>
                                        </p:tgtEl>
                                        <p:attrNameLst>
                                          <p:attrName>ppt_w</p:attrName>
                                        </p:attrNameLst>
                                      </p:cBhvr>
                                      <p:tavLst>
                                        <p:tav tm="0">
                                          <p:val>
                                            <p:fltVal val="0"/>
                                          </p:val>
                                        </p:tav>
                                        <p:tav tm="100000">
                                          <p:val>
                                            <p:strVal val="#ppt_w"/>
                                          </p:val>
                                        </p:tav>
                                      </p:tavLst>
                                    </p:anim>
                                    <p:anim calcmode="lin" valueType="num">
                                      <p:cBhvr>
                                        <p:cTn id="64" dur="500" fill="hold"/>
                                        <p:tgtEl>
                                          <p:spTgt spid="73"/>
                                        </p:tgtEl>
                                        <p:attrNameLst>
                                          <p:attrName>ppt_h</p:attrName>
                                        </p:attrNameLst>
                                      </p:cBhvr>
                                      <p:tavLst>
                                        <p:tav tm="0">
                                          <p:val>
                                            <p:fltVal val="0"/>
                                          </p:val>
                                        </p:tav>
                                        <p:tav tm="100000">
                                          <p:val>
                                            <p:strVal val="#ppt_h"/>
                                          </p:val>
                                        </p:tav>
                                      </p:tavLst>
                                    </p:anim>
                                    <p:animEffect transition="in" filter="fade">
                                      <p:cBhvr>
                                        <p:cTn id="65" dur="500"/>
                                        <p:tgtEl>
                                          <p:spTgt spid="73"/>
                                        </p:tgtEl>
                                      </p:cBhvr>
                                    </p:animEffect>
                                    <p:anim calcmode="lin" valueType="num">
                                      <p:cBhvr>
                                        <p:cTn id="66" dur="500" fill="hold"/>
                                        <p:tgtEl>
                                          <p:spTgt spid="73"/>
                                        </p:tgtEl>
                                        <p:attrNameLst>
                                          <p:attrName>ppt_x</p:attrName>
                                        </p:attrNameLst>
                                      </p:cBhvr>
                                      <p:tavLst>
                                        <p:tav tm="0">
                                          <p:val>
                                            <p:fltVal val="0.5"/>
                                          </p:val>
                                        </p:tav>
                                        <p:tav tm="100000">
                                          <p:val>
                                            <p:strVal val="#ppt_x"/>
                                          </p:val>
                                        </p:tav>
                                      </p:tavLst>
                                    </p:anim>
                                    <p:anim calcmode="lin" valueType="num">
                                      <p:cBhvr>
                                        <p:cTn id="67" dur="500" fill="hold"/>
                                        <p:tgtEl>
                                          <p:spTgt spid="73"/>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496"/>
                                  </p:stCondLst>
                                  <p:childTnLst>
                                    <p:set>
                                      <p:cBhvr>
                                        <p:cTn id="69" dur="1" fill="hold">
                                          <p:stCondLst>
                                            <p:cond delay="0"/>
                                          </p:stCondLst>
                                        </p:cTn>
                                        <p:tgtEl>
                                          <p:spTgt spid="74"/>
                                        </p:tgtEl>
                                        <p:attrNameLst>
                                          <p:attrName>style.visibility</p:attrName>
                                        </p:attrNameLst>
                                      </p:cBhvr>
                                      <p:to>
                                        <p:strVal val="visible"/>
                                      </p:to>
                                    </p:set>
                                    <p:anim calcmode="lin" valueType="num">
                                      <p:cBhvr>
                                        <p:cTn id="70" dur="500" fill="hold"/>
                                        <p:tgtEl>
                                          <p:spTgt spid="74"/>
                                        </p:tgtEl>
                                        <p:attrNameLst>
                                          <p:attrName>ppt_w</p:attrName>
                                        </p:attrNameLst>
                                      </p:cBhvr>
                                      <p:tavLst>
                                        <p:tav tm="0">
                                          <p:val>
                                            <p:fltVal val="0"/>
                                          </p:val>
                                        </p:tav>
                                        <p:tav tm="100000">
                                          <p:val>
                                            <p:strVal val="#ppt_w"/>
                                          </p:val>
                                        </p:tav>
                                      </p:tavLst>
                                    </p:anim>
                                    <p:anim calcmode="lin" valueType="num">
                                      <p:cBhvr>
                                        <p:cTn id="71" dur="500" fill="hold"/>
                                        <p:tgtEl>
                                          <p:spTgt spid="74"/>
                                        </p:tgtEl>
                                        <p:attrNameLst>
                                          <p:attrName>ppt_h</p:attrName>
                                        </p:attrNameLst>
                                      </p:cBhvr>
                                      <p:tavLst>
                                        <p:tav tm="0">
                                          <p:val>
                                            <p:fltVal val="0"/>
                                          </p:val>
                                        </p:tav>
                                        <p:tav tm="100000">
                                          <p:val>
                                            <p:strVal val="#ppt_h"/>
                                          </p:val>
                                        </p:tav>
                                      </p:tavLst>
                                    </p:anim>
                                    <p:animEffect transition="in" filter="fade">
                                      <p:cBhvr>
                                        <p:cTn id="72" dur="500"/>
                                        <p:tgtEl>
                                          <p:spTgt spid="74"/>
                                        </p:tgtEl>
                                      </p:cBhvr>
                                    </p:animEffect>
                                    <p:anim calcmode="lin" valueType="num">
                                      <p:cBhvr>
                                        <p:cTn id="73" dur="500" fill="hold"/>
                                        <p:tgtEl>
                                          <p:spTgt spid="74"/>
                                        </p:tgtEl>
                                        <p:attrNameLst>
                                          <p:attrName>ppt_x</p:attrName>
                                        </p:attrNameLst>
                                      </p:cBhvr>
                                      <p:tavLst>
                                        <p:tav tm="0">
                                          <p:val>
                                            <p:fltVal val="0.5"/>
                                          </p:val>
                                        </p:tav>
                                        <p:tav tm="100000">
                                          <p:val>
                                            <p:strVal val="#ppt_x"/>
                                          </p:val>
                                        </p:tav>
                                      </p:tavLst>
                                    </p:anim>
                                    <p:anim calcmode="lin" valueType="num">
                                      <p:cBhvr>
                                        <p:cTn id="74" dur="500" fill="hold"/>
                                        <p:tgtEl>
                                          <p:spTgt spid="7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3" grpId="0"/>
      <p:bldP spid="35" grpId="0"/>
      <p:bldP spid="58" grpId="0"/>
      <p:bldP spid="63" grpId="0"/>
      <p:bldP spid="65" grpId="0"/>
      <p:bldP spid="66" grpId="0"/>
      <p:bldP spid="73"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406" y="1734282"/>
            <a:ext cx="5738749" cy="1674937"/>
            <a:chOff x="-9406" y="1544053"/>
            <a:chExt cx="5738749" cy="2055394"/>
          </a:xfrm>
        </p:grpSpPr>
        <p:sp>
          <p:nvSpPr>
            <p:cNvPr id="4" name="圆角矩形 3"/>
            <p:cNvSpPr/>
            <p:nvPr/>
          </p:nvSpPr>
          <p:spPr>
            <a:xfrm>
              <a:off x="0" y="1707654"/>
              <a:ext cx="5544616" cy="1728192"/>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
            <p:cNvSpPr/>
            <p:nvPr/>
          </p:nvSpPr>
          <p:spPr>
            <a:xfrm>
              <a:off x="-9406" y="1544053"/>
              <a:ext cx="5738749" cy="2055394"/>
            </a:xfrm>
            <a:custGeom>
              <a:avLst/>
              <a:gdLst/>
              <a:ahLst/>
              <a:cxnLst/>
              <a:rect l="l" t="t" r="r" b="b"/>
              <a:pathLst>
                <a:path w="5544616" h="1728192">
                  <a:moveTo>
                    <a:pt x="0" y="0"/>
                  </a:moveTo>
                  <a:lnTo>
                    <a:pt x="4680520" y="0"/>
                  </a:lnTo>
                  <a:cubicBezTo>
                    <a:pt x="5157747" y="0"/>
                    <a:pt x="5544616" y="386869"/>
                    <a:pt x="5544616" y="864096"/>
                  </a:cubicBezTo>
                  <a:cubicBezTo>
                    <a:pt x="5544616" y="1341323"/>
                    <a:pt x="5157747" y="1728192"/>
                    <a:pt x="4680520" y="1728192"/>
                  </a:cubicBezTo>
                  <a:lnTo>
                    <a:pt x="0" y="172819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TextBox 11"/>
          <p:cNvSpPr txBox="1"/>
          <p:nvPr/>
        </p:nvSpPr>
        <p:spPr>
          <a:xfrm>
            <a:off x="321668" y="2248584"/>
            <a:ext cx="1287212" cy="646331"/>
          </a:xfrm>
          <a:prstGeom prst="rect">
            <a:avLst/>
          </a:prstGeom>
          <a:noFill/>
        </p:spPr>
        <p:txBody>
          <a:bodyPr wrap="none" rtlCol="0">
            <a:spAutoFit/>
          </a:bodyPr>
          <a:lstStyle/>
          <a:p>
            <a:r>
              <a:rPr lang="en-US" altLang="zh-CN" sz="3600" dirty="0" smtClean="0">
                <a:solidFill>
                  <a:schemeClr val="bg1"/>
                </a:solidFill>
              </a:rPr>
              <a:t>Part 2</a:t>
            </a:r>
            <a:endParaRPr lang="zh-CN" altLang="en-US" sz="3600" dirty="0">
              <a:solidFill>
                <a:schemeClr val="bg1"/>
              </a:solidFill>
            </a:endParaRPr>
          </a:p>
        </p:txBody>
      </p:sp>
      <p:cxnSp>
        <p:nvCxnSpPr>
          <p:cNvPr id="14" name="直接连接符 13"/>
          <p:cNvCxnSpPr/>
          <p:nvPr/>
        </p:nvCxnSpPr>
        <p:spPr>
          <a:xfrm>
            <a:off x="1659680" y="2158139"/>
            <a:ext cx="0" cy="827222"/>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094337" y="2340915"/>
            <a:ext cx="2333647" cy="830997"/>
          </a:xfrm>
          <a:prstGeom prst="rect">
            <a:avLst/>
          </a:prstGeom>
        </p:spPr>
        <p:txBody>
          <a:bodyPr wrap="square">
            <a:spAutoFit/>
          </a:bodyPr>
          <a:lstStyle/>
          <a:p>
            <a:pPr algn="ctr"/>
            <a:r>
              <a:rPr lang="zh-CN" altLang="en-US" sz="2400" b="1">
                <a:solidFill>
                  <a:schemeClr val="bg1"/>
                </a:solidFill>
                <a:latin typeface="微软雅黑" pitchFamily="34" charset="-122"/>
                <a:ea typeface="微软雅黑" pitchFamily="34" charset="-122"/>
              </a:rPr>
              <a:t>需求</a:t>
            </a:r>
            <a:r>
              <a:rPr lang="zh-CN" altLang="en-US" sz="2400" b="1" smtClean="0">
                <a:solidFill>
                  <a:schemeClr val="bg1"/>
                </a:solidFill>
                <a:latin typeface="微软雅黑" pitchFamily="34" charset="-122"/>
                <a:ea typeface="微软雅黑" pitchFamily="34" charset="-122"/>
              </a:rPr>
              <a:t>分析和</a:t>
            </a:r>
            <a:r>
              <a:rPr lang="zh-CN" altLang="en-US" sz="2400" b="1" dirty="0">
                <a:solidFill>
                  <a:schemeClr val="bg1"/>
                </a:solidFill>
                <a:latin typeface="微软雅黑" pitchFamily="34" charset="-122"/>
                <a:ea typeface="微软雅黑" pitchFamily="34" charset="-122"/>
              </a:rPr>
              <a:t>建模</a:t>
            </a:r>
          </a:p>
          <a:p>
            <a:pPr algn="ct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768720797"/>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79104" y="313010"/>
            <a:ext cx="4148560" cy="400110"/>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需求</a:t>
            </a:r>
            <a:r>
              <a:rPr lang="zh-CN" altLang="en-US" sz="2000" dirty="0" smtClean="0">
                <a:solidFill>
                  <a:schemeClr val="bg1"/>
                </a:solidFill>
                <a:latin typeface="微软雅黑" pitchFamily="34" charset="-122"/>
                <a:ea typeface="微软雅黑" pitchFamily="34" charset="-122"/>
              </a:rPr>
              <a:t>分析和建模－数据分析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06939" y="1995686"/>
            <a:ext cx="7560840" cy="2246769"/>
          </a:xfrm>
          <a:prstGeom prst="rect">
            <a:avLst/>
          </a:prstGeom>
          <a:noFill/>
          <a:ln>
            <a:noFill/>
          </a:ln>
        </p:spPr>
        <p:txBody>
          <a:bodyPr wrap="square" rtlCol="0">
            <a:spAutoFit/>
          </a:bodyPr>
          <a:lstStyle/>
          <a:p>
            <a:pPr marL="342900" indent="-342900">
              <a:buFont typeface="Arial" charset="0"/>
              <a:buChar char="•"/>
            </a:pPr>
            <a:r>
              <a:rPr kumimoji="1" lang="zh-CN" altLang="en-US" sz="2000" dirty="0" smtClean="0">
                <a:solidFill>
                  <a:schemeClr val="bg1"/>
                </a:solidFill>
                <a:latin typeface="Microsoft YaHei" charset="-122"/>
                <a:ea typeface="Microsoft YaHei" charset="-122"/>
                <a:cs typeface="Microsoft YaHei" charset="-122"/>
              </a:rPr>
              <a:t>用户注册登录后才能接受组合的推荐                      </a:t>
            </a:r>
            <a:r>
              <a:rPr kumimoji="1" lang="zh-CN" altLang="en-US" sz="2000" dirty="0" smtClean="0">
                <a:solidFill>
                  <a:srgbClr val="FFFF00"/>
                </a:solidFill>
                <a:latin typeface="Microsoft YaHei" charset="-122"/>
                <a:ea typeface="Microsoft YaHei" charset="-122"/>
                <a:cs typeface="Microsoft YaHei" charset="-122"/>
              </a:rPr>
              <a:t>用户信息表</a:t>
            </a:r>
            <a:endParaRPr kumimoji="1" lang="en-US" altLang="zh-CN" sz="2000" dirty="0" smtClean="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000" dirty="0" smtClean="0">
                <a:solidFill>
                  <a:schemeClr val="bg1"/>
                </a:solidFill>
                <a:latin typeface="Microsoft YaHei" charset="-122"/>
                <a:ea typeface="Microsoft YaHei" charset="-122"/>
                <a:cs typeface="Microsoft YaHei" charset="-122"/>
              </a:rPr>
              <a:t>用户填写风险评估问卷测试风险承担能力         </a:t>
            </a:r>
            <a:r>
              <a:rPr kumimoji="1" lang="zh-CN" altLang="en-US" sz="2000" dirty="0" smtClean="0">
                <a:solidFill>
                  <a:srgbClr val="FFFF00"/>
                </a:solidFill>
                <a:latin typeface="Microsoft YaHei" charset="-122"/>
                <a:ea typeface="Microsoft YaHei" charset="-122"/>
                <a:cs typeface="Microsoft YaHei" charset="-122"/>
              </a:rPr>
              <a:t>风险评估数据表</a:t>
            </a:r>
            <a:endParaRPr kumimoji="1" lang="en-US" altLang="zh-CN" sz="2000" dirty="0" smtClean="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000" dirty="0" smtClean="0">
                <a:solidFill>
                  <a:schemeClr val="bg1"/>
                </a:solidFill>
                <a:latin typeface="Microsoft YaHei" charset="-122"/>
                <a:ea typeface="Microsoft YaHei" charset="-122"/>
                <a:cs typeface="Microsoft YaHei" charset="-122"/>
              </a:rPr>
              <a:t>根据用户风险承担能力与本金推荐组合</a:t>
            </a:r>
            <a:r>
              <a:rPr kumimoji="1" lang="zh-CN" altLang="en-US" sz="2000" dirty="0" smtClean="0">
                <a:solidFill>
                  <a:schemeClr val="bg1"/>
                </a:solidFill>
                <a:latin typeface="Microsoft YaHei" charset="-122"/>
                <a:ea typeface="Microsoft YaHei" charset="-122"/>
                <a:cs typeface="Microsoft YaHei" charset="-122"/>
                <a:sym typeface="Wingdings"/>
              </a:rPr>
              <a:t>                   </a:t>
            </a:r>
            <a:r>
              <a:rPr kumimoji="1" lang="zh-CN" altLang="en-US" sz="2000" dirty="0" smtClean="0">
                <a:solidFill>
                  <a:srgbClr val="FFFF00"/>
                </a:solidFill>
                <a:latin typeface="Microsoft YaHei" charset="-122"/>
                <a:ea typeface="Microsoft YaHei" charset="-122"/>
                <a:cs typeface="Microsoft YaHei" charset="-122"/>
                <a:sym typeface="Wingdings"/>
              </a:rPr>
              <a:t>投资组合表</a:t>
            </a:r>
            <a:endParaRPr kumimoji="1" lang="en-US" altLang="zh-CN" sz="2000" dirty="0" smtClean="0">
              <a:solidFill>
                <a:srgbClr val="FFFF00"/>
              </a:solidFill>
              <a:latin typeface="Microsoft YaHei" charset="-122"/>
              <a:ea typeface="Microsoft YaHei" charset="-122"/>
              <a:cs typeface="Microsoft YaHei" charset="-122"/>
            </a:endParaRPr>
          </a:p>
          <a:p>
            <a:pPr marL="342900" indent="-342900">
              <a:buFont typeface="Arial" charset="0"/>
              <a:buChar char="•"/>
            </a:pPr>
            <a:r>
              <a:rPr kumimoji="1" lang="zh-CN" altLang="en-US" sz="2000" dirty="0" smtClean="0">
                <a:solidFill>
                  <a:schemeClr val="bg1"/>
                </a:solidFill>
                <a:latin typeface="Microsoft YaHei" charset="-122"/>
                <a:ea typeface="Microsoft YaHei" charset="-122"/>
                <a:cs typeface="Microsoft YaHei" charset="-122"/>
              </a:rPr>
              <a:t>点赞数决定组合排行榜                          点赞数存于投资组合表</a:t>
            </a:r>
            <a:endParaRPr kumimoji="1" lang="en-US" altLang="zh-CN" sz="2000" dirty="0" smtClean="0">
              <a:solidFill>
                <a:schemeClr val="bg1"/>
              </a:solidFill>
              <a:latin typeface="Microsoft YaHei" charset="-122"/>
              <a:ea typeface="Microsoft YaHei" charset="-122"/>
              <a:cs typeface="Microsoft YaHei" charset="-122"/>
            </a:endParaRPr>
          </a:p>
          <a:p>
            <a:pPr marL="342900" indent="-342900">
              <a:buFont typeface="Arial" charset="0"/>
              <a:buChar char="•"/>
            </a:pPr>
            <a:r>
              <a:rPr kumimoji="1" lang="zh-CN" altLang="en-US" sz="2000" dirty="0" smtClean="0">
                <a:solidFill>
                  <a:schemeClr val="bg1"/>
                </a:solidFill>
                <a:latin typeface="Microsoft YaHei" charset="-122"/>
                <a:ea typeface="Microsoft YaHei" charset="-122"/>
                <a:cs typeface="Microsoft YaHei" charset="-122"/>
              </a:rPr>
              <a:t>用户可以评论某个组合</a:t>
            </a:r>
            <a:r>
              <a:rPr kumimoji="1" lang="zh-CN" altLang="en-US" sz="2000" dirty="0" smtClean="0">
                <a:solidFill>
                  <a:schemeClr val="bg1"/>
                </a:solidFill>
                <a:latin typeface="Microsoft YaHei" charset="-122"/>
                <a:ea typeface="Microsoft YaHei" charset="-122"/>
                <a:cs typeface="Microsoft YaHei" charset="-122"/>
                <a:sym typeface="Wingdings"/>
              </a:rPr>
              <a:t>                                           </a:t>
            </a:r>
            <a:r>
              <a:rPr kumimoji="1" lang="zh-CN" altLang="en-US" sz="2000" dirty="0" smtClean="0">
                <a:solidFill>
                  <a:srgbClr val="FFFF00"/>
                </a:solidFill>
                <a:latin typeface="Microsoft YaHei" charset="-122"/>
                <a:ea typeface="Microsoft YaHei" charset="-122"/>
                <a:cs typeface="Microsoft YaHei" charset="-122"/>
                <a:sym typeface="Wingdings"/>
              </a:rPr>
              <a:t>评论内容表</a:t>
            </a:r>
            <a:endParaRPr kumimoji="1" lang="en-US" altLang="zh-CN" sz="2000" dirty="0" smtClean="0">
              <a:solidFill>
                <a:srgbClr val="FFFF00"/>
              </a:solidFill>
              <a:latin typeface="Microsoft YaHei" charset="-122"/>
              <a:ea typeface="Microsoft YaHei" charset="-122"/>
              <a:cs typeface="Microsoft YaHei" charset="-122"/>
            </a:endParaRPr>
          </a:p>
          <a:p>
            <a:pPr marL="342900" indent="-342900">
              <a:buFont typeface="Arial" charset="0"/>
              <a:buChar char="•"/>
            </a:pPr>
            <a:r>
              <a:rPr kumimoji="1" lang="zh-CN" altLang="en-US" sz="2000" dirty="0" smtClean="0">
                <a:solidFill>
                  <a:schemeClr val="bg1"/>
                </a:solidFill>
                <a:latin typeface="Microsoft YaHei" charset="-122"/>
                <a:ea typeface="Microsoft YaHei" charset="-122"/>
                <a:cs typeface="Microsoft YaHei" charset="-122"/>
              </a:rPr>
              <a:t>各种投资类型的产品信息</a:t>
            </a:r>
            <a:r>
              <a:rPr kumimoji="1" lang="en-US" altLang="zh-CN" sz="2000" dirty="0" smtClean="0">
                <a:solidFill>
                  <a:schemeClr val="bg1"/>
                </a:solidFill>
                <a:latin typeface="Microsoft YaHei" charset="-122"/>
                <a:ea typeface="Microsoft YaHei" charset="-122"/>
                <a:cs typeface="Microsoft YaHei" charset="-122"/>
              </a:rPr>
              <a:t>				</a:t>
            </a:r>
            <a:r>
              <a:rPr kumimoji="1" lang="zh-CN" altLang="en-US" sz="2000" dirty="0" smtClean="0">
                <a:solidFill>
                  <a:schemeClr val="bg1"/>
                </a:solidFill>
                <a:latin typeface="Microsoft YaHei" charset="-122"/>
                <a:ea typeface="Microsoft YaHei" charset="-122"/>
                <a:cs typeface="Microsoft YaHei" charset="-122"/>
              </a:rPr>
              <a:t>        </a:t>
            </a:r>
            <a:r>
              <a:rPr kumimoji="1" lang="zh-CN" altLang="en-US" sz="2000" dirty="0" smtClean="0">
                <a:solidFill>
                  <a:srgbClr val="FFFF00"/>
                </a:solidFill>
                <a:latin typeface="Microsoft YaHei" charset="-122"/>
                <a:ea typeface="Microsoft YaHei" charset="-122"/>
                <a:cs typeface="Microsoft YaHei" charset="-122"/>
              </a:rPr>
              <a:t>投资产品表</a:t>
            </a:r>
            <a:endParaRPr kumimoji="1" lang="en-US" altLang="zh-CN" sz="2000" dirty="0" smtClean="0">
              <a:solidFill>
                <a:srgbClr val="FFFF00"/>
              </a:solidFill>
              <a:latin typeface="Microsoft YaHei" charset="-122"/>
              <a:ea typeface="Microsoft YaHei" charset="-122"/>
              <a:cs typeface="Microsoft YaHei" charset="-122"/>
            </a:endParaRPr>
          </a:p>
          <a:p>
            <a:pPr marL="342900" indent="-342900">
              <a:buFont typeface="Arial" charset="0"/>
              <a:buChar char="•"/>
            </a:pPr>
            <a:r>
              <a:rPr kumimoji="1" lang="zh-CN" altLang="en-US" sz="2000" dirty="0" smtClean="0">
                <a:solidFill>
                  <a:schemeClr val="bg1"/>
                </a:solidFill>
                <a:latin typeface="Microsoft YaHei" charset="-122"/>
                <a:ea typeface="Microsoft YaHei" charset="-122"/>
                <a:cs typeface="Microsoft YaHei" charset="-122"/>
              </a:rPr>
              <a:t>组合与产品一对多</a:t>
            </a:r>
            <a:r>
              <a:rPr kumimoji="1" lang="en-US" altLang="zh-CN" sz="2000" dirty="0" smtClean="0">
                <a:solidFill>
                  <a:schemeClr val="bg1"/>
                </a:solidFill>
                <a:latin typeface="Microsoft YaHei" charset="-122"/>
                <a:ea typeface="Microsoft YaHei" charset="-122"/>
                <a:cs typeface="Microsoft YaHei" charset="-122"/>
              </a:rPr>
              <a:t>			</a:t>
            </a:r>
            <a:r>
              <a:rPr kumimoji="1" lang="zh-CN" altLang="en-US" sz="2000" dirty="0" smtClean="0">
                <a:solidFill>
                  <a:schemeClr val="bg1"/>
                </a:solidFill>
                <a:latin typeface="Microsoft YaHei" charset="-122"/>
                <a:ea typeface="Microsoft YaHei" charset="-122"/>
                <a:cs typeface="Microsoft YaHei" charset="-122"/>
              </a:rPr>
              <a:t>      </a:t>
            </a:r>
            <a:r>
              <a:rPr kumimoji="1" lang="zh-CN" altLang="en-US" sz="2000" dirty="0" smtClean="0">
                <a:solidFill>
                  <a:schemeClr val="bg1"/>
                </a:solidFill>
                <a:latin typeface="Microsoft YaHei" charset="-122"/>
                <a:ea typeface="Microsoft YaHei" charset="-122"/>
                <a:cs typeface="Microsoft YaHei" charset="-122"/>
                <a:sym typeface="Wingdings"/>
              </a:rPr>
              <a:t>组合与产品的关系</a:t>
            </a:r>
            <a:r>
              <a:rPr kumimoji="1" lang="zh-CN" altLang="en-US" sz="2000" dirty="0" smtClean="0">
                <a:solidFill>
                  <a:srgbClr val="FFFF00"/>
                </a:solidFill>
                <a:latin typeface="Microsoft YaHei" charset="-122"/>
                <a:ea typeface="Microsoft YaHei" charset="-122"/>
                <a:cs typeface="Microsoft YaHei" charset="-122"/>
                <a:sym typeface="Wingdings"/>
              </a:rPr>
              <a:t>连接表</a:t>
            </a:r>
            <a:endParaRPr kumimoji="1" lang="zh-CN" altLang="en-US" sz="2000" dirty="0">
              <a:solidFill>
                <a:srgbClr val="FFFF00"/>
              </a:solidFill>
              <a:latin typeface="Microsoft YaHei" charset="-122"/>
              <a:ea typeface="Microsoft YaHei" charset="-122"/>
              <a:cs typeface="Microsoft YaHei" charset="-122"/>
            </a:endParaRPr>
          </a:p>
        </p:txBody>
      </p:sp>
      <p:sp>
        <p:nvSpPr>
          <p:cNvPr id="12" name="六边形 22"/>
          <p:cNvSpPr/>
          <p:nvPr/>
        </p:nvSpPr>
        <p:spPr>
          <a:xfrm>
            <a:off x="791580" y="1006637"/>
            <a:ext cx="4351443" cy="576064"/>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数据分析</a:t>
            </a:r>
            <a:r>
              <a:rPr lang="en-US" altLang="zh-CN" sz="24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a:t>
            </a:r>
            <a:r>
              <a:rPr lang="zh-CN" altLang="en-US" sz="24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描述</a:t>
            </a:r>
            <a:endParaRPr lang="zh-CN" altLang="en-US" sz="2400" dirty="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grpSp>
        <p:nvGrpSpPr>
          <p:cNvPr id="13" name="组合 40"/>
          <p:cNvGrpSpPr/>
          <p:nvPr/>
        </p:nvGrpSpPr>
        <p:grpSpPr>
          <a:xfrm>
            <a:off x="205436" y="1012682"/>
            <a:ext cx="668234" cy="576064"/>
            <a:chOff x="2298708" y="1541562"/>
            <a:chExt cx="668234" cy="576064"/>
          </a:xfrm>
        </p:grpSpPr>
        <p:sp>
          <p:nvSpPr>
            <p:cNvPr id="14" name="六边形 13"/>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15" name="TextBox 42"/>
            <p:cNvSpPr txBox="1"/>
            <p:nvPr/>
          </p:nvSpPr>
          <p:spPr>
            <a:xfrm>
              <a:off x="2455245" y="1629700"/>
              <a:ext cx="344966" cy="369332"/>
            </a:xfrm>
            <a:prstGeom prst="rect">
              <a:avLst/>
            </a:prstGeom>
            <a:noFill/>
            <a:effectLst>
              <a:innerShdw blurRad="114300">
                <a:prstClr val="black"/>
              </a:innerShdw>
            </a:effectLst>
          </p:spPr>
          <p:txBody>
            <a:bodyPr wrap="none" rtlCol="0">
              <a:spAutoFit/>
            </a:bodyPr>
            <a:lstStyle/>
            <a:p>
              <a:pPr marL="400050" marR="0" lvl="0" indent="-400050" defTabSz="914400" eaLnBrk="1" fontAlgn="auto" latinLnBrk="0" hangingPunct="1">
                <a:lnSpc>
                  <a:spcPct val="100000"/>
                </a:lnSpc>
                <a:spcBef>
                  <a:spcPts val="0"/>
                </a:spcBef>
                <a:spcAft>
                  <a:spcPts val="0"/>
                </a:spcAft>
                <a:buClrTx/>
                <a:buSzTx/>
                <a:buFont typeface="+mj-lt"/>
                <a:buNone/>
                <a:tabLst/>
                <a:defRPr/>
              </a:pPr>
              <a:r>
                <a:rPr lang="en-US" altLang="zh-CN" sz="1800" smtClean="0">
                  <a:solidFill>
                    <a:schemeClr val="bg1"/>
                  </a:solidFill>
                  <a:latin typeface="Impact" pitchFamily="34" charset="0"/>
                </a:rPr>
                <a:t>a.</a:t>
              </a:r>
              <a:endParaRPr lang="zh-CN" altLang="en-US" sz="1800" dirty="0">
                <a:solidFill>
                  <a:schemeClr val="bg1"/>
                </a:solidFill>
                <a:latin typeface="Impact" pitchFamily="34" charset="0"/>
              </a:endParaRPr>
            </a:p>
          </p:txBody>
        </p:sp>
      </p:grpSp>
    </p:spTree>
    <p:extLst>
      <p:ext uri="{BB962C8B-B14F-4D97-AF65-F5344CB8AC3E}">
        <p14:creationId xmlns:p14="http://schemas.microsoft.com/office/powerpoint/2010/main" val="103047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587047" cy="707886"/>
          </a:xfrm>
          <a:prstGeom prst="rect">
            <a:avLst/>
          </a:prstGeom>
        </p:spPr>
        <p:txBody>
          <a:bodyPr wrap="square">
            <a:spAutoFit/>
          </a:bodyPr>
          <a:lstStyle/>
          <a:p>
            <a:r>
              <a:rPr lang="zh-CN" altLang="en-US" sz="2000" dirty="0">
                <a:solidFill>
                  <a:schemeClr val="bg1"/>
                </a:solidFill>
                <a:latin typeface="微软雅黑" pitchFamily="34" charset="-122"/>
                <a:ea typeface="微软雅黑" pitchFamily="34" charset="-122"/>
              </a:rPr>
              <a:t>需求分析和</a:t>
            </a:r>
            <a:r>
              <a:rPr lang="zh-CN" altLang="en-US" sz="2000" dirty="0" smtClean="0">
                <a:solidFill>
                  <a:schemeClr val="bg1"/>
                </a:solidFill>
                <a:latin typeface="微软雅黑" pitchFamily="34" charset="-122"/>
                <a:ea typeface="微软雅黑" pitchFamily="34" charset="-122"/>
              </a:rPr>
              <a:t>建模</a:t>
            </a:r>
            <a:r>
              <a:rPr lang="zh-CN" altLang="en-US" sz="2000" dirty="0">
                <a:solidFill>
                  <a:schemeClr val="bg1"/>
                </a:solidFill>
                <a:latin typeface="微软雅黑" pitchFamily="34" charset="-122"/>
                <a:ea typeface="微软雅黑" pitchFamily="34" charset="-122"/>
              </a:rPr>
              <a:t>－数据分析</a:t>
            </a:r>
          </a:p>
          <a:p>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六边形 22"/>
          <p:cNvSpPr/>
          <p:nvPr/>
        </p:nvSpPr>
        <p:spPr>
          <a:xfrm>
            <a:off x="755531" y="1004765"/>
            <a:ext cx="2921871" cy="437800"/>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400"/>
            <a:r>
              <a:rPr lang="en-US" altLang="zh-CN" sz="24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E-R</a:t>
            </a:r>
            <a:r>
              <a:rPr lang="zh-CN" altLang="en-US" sz="24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图</a:t>
            </a:r>
            <a:endParaRPr lang="zh-CN" altLang="en-US" sz="2400" dirty="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grpSp>
        <p:nvGrpSpPr>
          <p:cNvPr id="30" name="组合 40"/>
          <p:cNvGrpSpPr/>
          <p:nvPr/>
        </p:nvGrpSpPr>
        <p:grpSpPr>
          <a:xfrm>
            <a:off x="216095" y="980900"/>
            <a:ext cx="513686" cy="463955"/>
            <a:chOff x="2298708" y="1514085"/>
            <a:chExt cx="668234" cy="603541"/>
          </a:xfrm>
        </p:grpSpPr>
        <p:sp>
          <p:nvSpPr>
            <p:cNvPr id="31" name="六边形 30"/>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32" name="TextBox 42"/>
            <p:cNvSpPr txBox="1"/>
            <p:nvPr/>
          </p:nvSpPr>
          <p:spPr>
            <a:xfrm rot="16200000">
              <a:off x="2327447" y="1650046"/>
              <a:ext cx="600562" cy="328640"/>
            </a:xfrm>
            <a:prstGeom prst="rect">
              <a:avLst/>
            </a:prstGeom>
            <a:noFill/>
            <a:effectLst>
              <a:innerShdw blurRad="114300">
                <a:prstClr val="black"/>
              </a:innerShdw>
            </a:effectLst>
          </p:spPr>
          <p:txBody>
            <a:bodyPr vert="vert" wrap="none" rtlCol="0">
              <a:spAutoFit/>
            </a:bodyPr>
            <a:lstStyle/>
            <a:p>
              <a:pPr marL="400050" marR="0" lvl="0" indent="-400050" defTabSz="914400" eaLnBrk="1" fontAlgn="auto" latinLnBrk="0" hangingPunct="1">
                <a:lnSpc>
                  <a:spcPct val="100000"/>
                </a:lnSpc>
                <a:spcBef>
                  <a:spcPts val="0"/>
                </a:spcBef>
                <a:spcAft>
                  <a:spcPts val="0"/>
                </a:spcAft>
                <a:buClrTx/>
                <a:buSzTx/>
                <a:buFont typeface="+mj-lt"/>
                <a:buNone/>
                <a:tabLst/>
                <a:defRPr/>
              </a:pPr>
              <a:r>
                <a:rPr lang="en-US" altLang="zh-CN" sz="1800" dirty="0" smtClean="0">
                  <a:solidFill>
                    <a:schemeClr val="bg1"/>
                  </a:solidFill>
                  <a:latin typeface="Impact" pitchFamily="34" charset="0"/>
                </a:rPr>
                <a:t>a.</a:t>
              </a:r>
              <a:endParaRPr lang="zh-CN" altLang="en-US" sz="1800" dirty="0">
                <a:solidFill>
                  <a:schemeClr val="bg1"/>
                </a:solidFill>
                <a:latin typeface="Impact" pitchFamily="34" charset="0"/>
              </a:endParaRPr>
            </a:p>
          </p:txBody>
        </p:sp>
      </p:gr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4137" t="5678" r="1911" b="2064"/>
          <a:stretch/>
        </p:blipFill>
        <p:spPr>
          <a:xfrm>
            <a:off x="4319464" y="808733"/>
            <a:ext cx="4824536" cy="4334767"/>
          </a:xfrm>
          <a:prstGeom prst="rect">
            <a:avLst/>
          </a:prstGeom>
        </p:spPr>
      </p:pic>
      <p:sp>
        <p:nvSpPr>
          <p:cNvPr id="4" name="文本框 3"/>
          <p:cNvSpPr txBox="1"/>
          <p:nvPr/>
        </p:nvSpPr>
        <p:spPr>
          <a:xfrm>
            <a:off x="595336" y="1851670"/>
            <a:ext cx="3082066" cy="1200329"/>
          </a:xfrm>
          <a:prstGeom prst="rect">
            <a:avLst/>
          </a:prstGeom>
          <a:noFill/>
        </p:spPr>
        <p:txBody>
          <a:bodyPr wrap="square" rtlCol="0">
            <a:spAutoFit/>
          </a:bodyPr>
          <a:lstStyle/>
          <a:p>
            <a:pPr marL="285750" indent="-285750">
              <a:buFont typeface="Arial" charset="0"/>
              <a:buChar char="•"/>
            </a:pPr>
            <a:r>
              <a:rPr kumimoji="1" lang="zh-CN" altLang="en-US" sz="1800" dirty="0" smtClean="0">
                <a:solidFill>
                  <a:schemeClr val="bg1"/>
                </a:solidFill>
                <a:latin typeface="Microsoft YaHei" charset="-122"/>
                <a:ea typeface="Microsoft YaHei" charset="-122"/>
                <a:cs typeface="Microsoft YaHei" charset="-122"/>
              </a:rPr>
              <a:t>描述了现实世界的模型</a:t>
            </a:r>
            <a:endParaRPr kumimoji="1" lang="en-US" altLang="zh-CN" sz="1800" dirty="0" smtClean="0">
              <a:solidFill>
                <a:schemeClr val="bg1"/>
              </a:solidFill>
              <a:latin typeface="Microsoft YaHei" charset="-122"/>
              <a:ea typeface="Microsoft YaHei" charset="-122"/>
              <a:cs typeface="Microsoft YaHei" charset="-122"/>
            </a:endParaRPr>
          </a:p>
          <a:p>
            <a:pPr marL="285750" indent="-285750">
              <a:buFont typeface="Arial" charset="0"/>
              <a:buChar char="•"/>
            </a:pPr>
            <a:endParaRPr kumimoji="1" lang="en-US" altLang="zh-CN" sz="1800" dirty="0" smtClean="0">
              <a:solidFill>
                <a:schemeClr val="bg1"/>
              </a:solidFill>
              <a:latin typeface="Microsoft YaHei" charset="-122"/>
              <a:ea typeface="Microsoft YaHei" charset="-122"/>
              <a:cs typeface="Microsoft YaHei" charset="-122"/>
            </a:endParaRPr>
          </a:p>
          <a:p>
            <a:pPr marL="285750" indent="-285750">
              <a:buFont typeface="Arial" charset="0"/>
              <a:buChar char="•"/>
            </a:pPr>
            <a:r>
              <a:rPr kumimoji="1" lang="zh-CN" altLang="en-US" sz="1800" dirty="0" smtClean="0">
                <a:solidFill>
                  <a:schemeClr val="bg1"/>
                </a:solidFill>
                <a:latin typeface="Microsoft YaHei" charset="-122"/>
                <a:ea typeface="Microsoft YaHei" charset="-122"/>
                <a:cs typeface="Microsoft YaHei" charset="-122"/>
              </a:rPr>
              <a:t>帮助了我们进行数据库的设计</a:t>
            </a:r>
            <a:endParaRPr kumimoji="1" lang="zh-CN" altLang="en-US" sz="18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637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par>
                                <p:cTn id="15" presetID="10"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262432"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需求分析和</a:t>
            </a:r>
            <a:r>
              <a:rPr lang="zh-CN" altLang="en-US" sz="2000" dirty="0" smtClean="0">
                <a:solidFill>
                  <a:schemeClr val="bg1"/>
                </a:solidFill>
                <a:latin typeface="微软雅黑" pitchFamily="34" charset="-122"/>
                <a:ea typeface="微软雅黑" pitchFamily="34" charset="-122"/>
              </a:rPr>
              <a:t>建模－数据分析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六边形 22"/>
          <p:cNvSpPr/>
          <p:nvPr/>
        </p:nvSpPr>
        <p:spPr>
          <a:xfrm rot="5400000">
            <a:off x="-617574" y="2494745"/>
            <a:ext cx="2305073" cy="585245"/>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r>
              <a:rPr lang="zh-CN" altLang="en-US" sz="24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数据字典</a:t>
            </a:r>
            <a:endParaRPr lang="zh-CN" altLang="en-US" sz="2400" dirty="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grpSp>
        <p:nvGrpSpPr>
          <p:cNvPr id="30" name="组合 40"/>
          <p:cNvGrpSpPr/>
          <p:nvPr/>
        </p:nvGrpSpPr>
        <p:grpSpPr>
          <a:xfrm rot="5400000">
            <a:off x="205436" y="1012682"/>
            <a:ext cx="668234" cy="576064"/>
            <a:chOff x="2298708" y="1541562"/>
            <a:chExt cx="668234" cy="576064"/>
          </a:xfrm>
        </p:grpSpPr>
        <p:sp>
          <p:nvSpPr>
            <p:cNvPr id="31" name="六边形 30"/>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32" name="TextBox 42"/>
            <p:cNvSpPr txBox="1"/>
            <p:nvPr/>
          </p:nvSpPr>
          <p:spPr>
            <a:xfrm rot="16200000">
              <a:off x="2455245" y="1629700"/>
              <a:ext cx="344966" cy="369332"/>
            </a:xfrm>
            <a:prstGeom prst="rect">
              <a:avLst/>
            </a:prstGeom>
            <a:noFill/>
            <a:effectLst>
              <a:innerShdw blurRad="114300">
                <a:prstClr val="black"/>
              </a:innerShdw>
            </a:effectLst>
          </p:spPr>
          <p:txBody>
            <a:bodyPr wrap="none" rtlCol="0">
              <a:spAutoFit/>
            </a:bodyPr>
            <a:lstStyle/>
            <a:p>
              <a:pPr marL="400050" marR="0" lvl="0" indent="-400050" defTabSz="914400" eaLnBrk="1" fontAlgn="auto" latinLnBrk="0" hangingPunct="1">
                <a:lnSpc>
                  <a:spcPct val="100000"/>
                </a:lnSpc>
                <a:spcBef>
                  <a:spcPts val="0"/>
                </a:spcBef>
                <a:spcAft>
                  <a:spcPts val="0"/>
                </a:spcAft>
                <a:buClrTx/>
                <a:buSzTx/>
                <a:buFont typeface="+mj-lt"/>
                <a:buNone/>
                <a:tabLst/>
                <a:defRPr/>
              </a:pPr>
              <a:r>
                <a:rPr lang="en-US" altLang="zh-CN" sz="1800" dirty="0" smtClean="0">
                  <a:solidFill>
                    <a:schemeClr val="bg1"/>
                  </a:solidFill>
                  <a:latin typeface="Impact" pitchFamily="34" charset="0"/>
                </a:rPr>
                <a:t>a.</a:t>
              </a:r>
              <a:endParaRPr lang="zh-CN" altLang="en-US" sz="1800" dirty="0">
                <a:solidFill>
                  <a:schemeClr val="bg1"/>
                </a:solidFill>
                <a:latin typeface="Impact" pitchFamily="34" charset="0"/>
              </a:endParaRPr>
            </a:p>
          </p:txBody>
        </p:sp>
      </p:grpSp>
      <p:graphicFrame>
        <p:nvGraphicFramePr>
          <p:cNvPr id="3" name="表格 2"/>
          <p:cNvGraphicFramePr>
            <a:graphicFrameLocks noGrp="1"/>
          </p:cNvGraphicFramePr>
          <p:nvPr>
            <p:extLst>
              <p:ext uri="{D42A27DB-BD31-4B8C-83A1-F6EECF244321}">
                <p14:modId xmlns:p14="http://schemas.microsoft.com/office/powerpoint/2010/main" val="2035772063"/>
              </p:ext>
            </p:extLst>
          </p:nvPr>
        </p:nvGraphicFramePr>
        <p:xfrm>
          <a:off x="1547664" y="897581"/>
          <a:ext cx="6624735" cy="4114363"/>
        </p:xfrm>
        <a:graphic>
          <a:graphicData uri="http://schemas.openxmlformats.org/drawingml/2006/table">
            <a:tbl>
              <a:tblPr firstRow="1" firstCol="1" bandRow="1">
                <a:tableStyleId>{3B4B98B0-60AC-42C2-AFA5-B58CD77FA1E5}</a:tableStyleId>
              </a:tblPr>
              <a:tblGrid>
                <a:gridCol w="1224134"/>
                <a:gridCol w="864098"/>
                <a:gridCol w="1296144"/>
                <a:gridCol w="931090"/>
                <a:gridCol w="581078"/>
                <a:gridCol w="576064"/>
                <a:gridCol w="1152127"/>
              </a:tblGrid>
              <a:tr h="97927">
                <a:tc>
                  <a:txBody>
                    <a:bodyPr/>
                    <a:lstStyle/>
                    <a:p>
                      <a:pPr algn="l">
                        <a:spcAft>
                          <a:spcPts val="0"/>
                        </a:spcAft>
                      </a:pPr>
                      <a:r>
                        <a:rPr lang="zh-CN" sz="700" kern="100">
                          <a:solidFill>
                            <a:schemeClr val="bg1"/>
                          </a:solidFill>
                          <a:effectLst/>
                        </a:rPr>
                        <a:t>表名</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数据项名</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数据项含义</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别名</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数据类型</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取值范围</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备注</a:t>
                      </a:r>
                      <a:endParaRPr lang="zh-CN" sz="700" kern="100">
                        <a:solidFill>
                          <a:schemeClr val="bg1"/>
                        </a:solidFill>
                        <a:effectLst/>
                        <a:latin typeface="Times New Roman" charset="0"/>
                        <a:ea typeface="宋体" charset="-122"/>
                      </a:endParaRPr>
                    </a:p>
                  </a:txBody>
                  <a:tcPr marL="19091" marR="19091" marT="0" marB="0" anchor="ctr"/>
                </a:tc>
              </a:tr>
              <a:tr h="146891">
                <a:tc rowSpan="3">
                  <a:txBody>
                    <a:bodyPr/>
                    <a:lstStyle/>
                    <a:p>
                      <a:pPr algn="l">
                        <a:spcAft>
                          <a:spcPts val="0"/>
                        </a:spcAft>
                      </a:pPr>
                      <a:r>
                        <a:rPr lang="en-US" sz="700" kern="100">
                          <a:solidFill>
                            <a:schemeClr val="bg1"/>
                          </a:solidFill>
                          <a:effectLst/>
                        </a:rPr>
                        <a:t>User_info</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Name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每个用户的唯一标识符</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用户名</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Varchar(20)</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用户自定义名字</a:t>
                      </a:r>
                      <a:endParaRPr lang="zh-CN" sz="700" kern="100" dirty="0">
                        <a:solidFill>
                          <a:schemeClr val="bg1"/>
                        </a:solidFill>
                        <a:effectLst/>
                        <a:latin typeface="Times New Roman" charset="0"/>
                        <a:ea typeface="宋体" charset="-122"/>
                      </a:endParaRPr>
                    </a:p>
                  </a:txBody>
                  <a:tcPr marL="19091" marR="19091" marT="0" marB="0" anchor="ctr"/>
                </a:tc>
              </a:tr>
              <a:tr h="146891">
                <a:tc vMerge="1">
                  <a:txBody>
                    <a:bodyPr/>
                    <a:lstStyle/>
                    <a:p>
                      <a:endParaRPr lang="zh-CN" altLang="en-US"/>
                    </a:p>
                  </a:txBody>
                  <a:tcPr/>
                </a:tc>
                <a:tc>
                  <a:txBody>
                    <a:bodyPr/>
                    <a:lstStyle/>
                    <a:p>
                      <a:pPr algn="l">
                        <a:spcAft>
                          <a:spcPts val="0"/>
                        </a:spcAft>
                      </a:pPr>
                      <a:r>
                        <a:rPr lang="en-US" sz="700" kern="100">
                          <a:solidFill>
                            <a:schemeClr val="bg1"/>
                          </a:solidFill>
                          <a:effectLst/>
                        </a:rPr>
                        <a:t>Psw</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每个用户唯一密码</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密码</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Varchar(20)</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用户设置的密码</a:t>
                      </a:r>
                      <a:endParaRPr lang="zh-CN" sz="700" kern="100">
                        <a:solidFill>
                          <a:schemeClr val="bg1"/>
                        </a:solidFill>
                        <a:effectLst/>
                        <a:latin typeface="Times New Roman" charset="0"/>
                        <a:ea typeface="宋体" charset="-122"/>
                      </a:endParaRPr>
                    </a:p>
                  </a:txBody>
                  <a:tcPr marL="19091" marR="19091" marT="0" marB="0" anchor="ctr"/>
                </a:tc>
              </a:tr>
              <a:tr h="146891">
                <a:tc vMerge="1">
                  <a:txBody>
                    <a:bodyPr/>
                    <a:lstStyle/>
                    <a:p>
                      <a:endParaRPr lang="zh-CN" altLang="en-US"/>
                    </a:p>
                  </a:txBody>
                  <a:tcPr/>
                </a:tc>
                <a:tc>
                  <a:txBody>
                    <a:bodyPr/>
                    <a:lstStyle/>
                    <a:p>
                      <a:pPr algn="l">
                        <a:spcAft>
                          <a:spcPts val="0"/>
                        </a:spcAft>
                      </a:pPr>
                      <a:r>
                        <a:rPr lang="en-US" sz="700" kern="100">
                          <a:solidFill>
                            <a:schemeClr val="bg1"/>
                          </a:solidFill>
                          <a:effectLst/>
                        </a:rPr>
                        <a:t>Email</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每个用户绑定的邮箱地址</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邮箱</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Varchar(30)</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146891">
                <a:tc rowSpan="12">
                  <a:txBody>
                    <a:bodyPr/>
                    <a:lstStyle/>
                    <a:p>
                      <a:pPr algn="l">
                        <a:spcAft>
                          <a:spcPts val="0"/>
                        </a:spcAft>
                      </a:pPr>
                      <a:r>
                        <a:rPr lang="en-US" sz="700" kern="100" dirty="0" err="1" smtClean="0">
                          <a:solidFill>
                            <a:schemeClr val="bg1"/>
                          </a:solidFill>
                          <a:effectLst/>
                        </a:rPr>
                        <a:t>User_risk_ability</a:t>
                      </a:r>
                      <a:r>
                        <a:rPr lang="zh-CN" altLang="en-US" sz="700" kern="100" dirty="0" smtClean="0">
                          <a:solidFill>
                            <a:schemeClr val="bg1"/>
                          </a:solidFill>
                          <a:effectLst/>
                        </a:rPr>
                        <a:t>   </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Name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每个用户的唯一标识符</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用户名</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Varchar(20)</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参照</a:t>
                      </a:r>
                      <a:r>
                        <a:rPr lang="en-US" sz="700" kern="100">
                          <a:solidFill>
                            <a:schemeClr val="bg1"/>
                          </a:solidFill>
                          <a:effectLst/>
                        </a:rPr>
                        <a:t>User_info</a:t>
                      </a:r>
                      <a:r>
                        <a:rPr lang="zh-CN" sz="700" kern="100">
                          <a:solidFill>
                            <a:schemeClr val="bg1"/>
                          </a:solidFill>
                          <a:effectLst/>
                        </a:rPr>
                        <a:t>表</a:t>
                      </a:r>
                      <a:r>
                        <a:rPr lang="en-US" sz="700" kern="100">
                          <a:solidFill>
                            <a:schemeClr val="bg1"/>
                          </a:solidFill>
                          <a:effectLst/>
                        </a:rPr>
                        <a:t>Name</a:t>
                      </a:r>
                      <a:endParaRPr lang="zh-CN" sz="700" kern="100">
                        <a:solidFill>
                          <a:schemeClr val="bg1"/>
                        </a:solidFill>
                        <a:effectLst/>
                        <a:latin typeface="Times New Roman" charset="0"/>
                        <a:ea typeface="宋体" charset="-122"/>
                      </a:endParaRPr>
                    </a:p>
                  </a:txBody>
                  <a:tcPr marL="19091" marR="19091" marT="0" marB="0" anchor="ctr"/>
                </a:tc>
              </a:tr>
              <a:tr h="104516">
                <a:tc vMerge="1">
                  <a:txBody>
                    <a:bodyPr/>
                    <a:lstStyle/>
                    <a:p>
                      <a:endParaRPr lang="zh-CN" altLang="en-US"/>
                    </a:p>
                  </a:txBody>
                  <a:tcPr/>
                </a:tc>
                <a:tc>
                  <a:txBody>
                    <a:bodyPr/>
                    <a:lstStyle/>
                    <a:p>
                      <a:pPr algn="l">
                        <a:spcAft>
                          <a:spcPts val="0"/>
                        </a:spcAft>
                      </a:pPr>
                      <a:r>
                        <a:rPr lang="en-US" sz="700" kern="100">
                          <a:solidFill>
                            <a:schemeClr val="bg1"/>
                          </a:solidFill>
                          <a:effectLst/>
                        </a:rPr>
                        <a:t>Ability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用户承受风险的等级</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承受等级</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Int</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0 ~5</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数值越大，承受能力越强</a:t>
                      </a:r>
                      <a:endParaRPr lang="zh-CN" sz="700" kern="100">
                        <a:solidFill>
                          <a:schemeClr val="bg1"/>
                        </a:solidFill>
                        <a:effectLst/>
                        <a:latin typeface="Times New Roman" charset="0"/>
                        <a:ea typeface="宋体" charset="-122"/>
                      </a:endParaRPr>
                    </a:p>
                  </a:txBody>
                  <a:tcPr marL="19091" marR="19091" marT="0" marB="0" anchor="ctr"/>
                </a:tc>
              </a:tr>
              <a:tr h="97927">
                <a:tc vMerge="1">
                  <a:txBody>
                    <a:bodyPr/>
                    <a:lstStyle/>
                    <a:p>
                      <a:endParaRPr lang="zh-CN" altLang="en-US"/>
                    </a:p>
                  </a:txBody>
                  <a:tcPr/>
                </a:tc>
                <a:tc>
                  <a:txBody>
                    <a:bodyPr/>
                    <a:lstStyle/>
                    <a:p>
                      <a:pPr algn="l">
                        <a:spcAft>
                          <a:spcPts val="0"/>
                        </a:spcAft>
                      </a:pPr>
                      <a:r>
                        <a:rPr lang="en-US" sz="700" kern="100">
                          <a:solidFill>
                            <a:schemeClr val="bg1"/>
                          </a:solidFill>
                          <a:effectLst/>
                        </a:rPr>
                        <a:t>Option1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用户年龄选择</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年龄</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A~E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48964">
                <a:tc vMerge="1">
                  <a:txBody>
                    <a:bodyPr/>
                    <a:lstStyle/>
                    <a:p>
                      <a:endParaRPr lang="zh-CN" altLang="en-US"/>
                    </a:p>
                  </a:txBody>
                  <a:tcPr/>
                </a:tc>
                <a:tc>
                  <a:txBody>
                    <a:bodyPr/>
                    <a:lstStyle/>
                    <a:p>
                      <a:pPr algn="l">
                        <a:spcAft>
                          <a:spcPts val="0"/>
                        </a:spcAft>
                      </a:pPr>
                      <a:r>
                        <a:rPr lang="en-US" sz="700" kern="100">
                          <a:solidFill>
                            <a:schemeClr val="bg1"/>
                          </a:solidFill>
                          <a:effectLst/>
                        </a:rPr>
                        <a:t>Option2</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健康状况</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健康状况</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A~E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97927">
                <a:tc vMerge="1">
                  <a:txBody>
                    <a:bodyPr/>
                    <a:lstStyle/>
                    <a:p>
                      <a:endParaRPr lang="zh-CN" altLang="en-US"/>
                    </a:p>
                  </a:txBody>
                  <a:tcPr/>
                </a:tc>
                <a:tc>
                  <a:txBody>
                    <a:bodyPr/>
                    <a:lstStyle/>
                    <a:p>
                      <a:pPr algn="l">
                        <a:spcAft>
                          <a:spcPts val="0"/>
                        </a:spcAft>
                      </a:pPr>
                      <a:r>
                        <a:rPr lang="en-US" sz="700" kern="100">
                          <a:solidFill>
                            <a:schemeClr val="bg1"/>
                          </a:solidFill>
                          <a:effectLst/>
                        </a:rPr>
                        <a:t>Option3</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投资经历情况</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投资经历情况</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A~E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97927">
                <a:tc vMerge="1">
                  <a:txBody>
                    <a:bodyPr/>
                    <a:lstStyle/>
                    <a:p>
                      <a:endParaRPr lang="zh-CN" altLang="en-US"/>
                    </a:p>
                  </a:txBody>
                  <a:tcPr/>
                </a:tc>
                <a:tc>
                  <a:txBody>
                    <a:bodyPr/>
                    <a:lstStyle/>
                    <a:p>
                      <a:pPr algn="l">
                        <a:spcAft>
                          <a:spcPts val="0"/>
                        </a:spcAft>
                      </a:pPr>
                      <a:r>
                        <a:rPr lang="en-US" sz="700" kern="100">
                          <a:solidFill>
                            <a:schemeClr val="bg1"/>
                          </a:solidFill>
                          <a:effectLst/>
                        </a:rPr>
                        <a:t>Option4</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投资的主要目的</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投资的主要目的</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A~E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146891">
                <a:tc vMerge="1">
                  <a:txBody>
                    <a:bodyPr/>
                    <a:lstStyle/>
                    <a:p>
                      <a:endParaRPr lang="zh-CN" altLang="en-US"/>
                    </a:p>
                  </a:txBody>
                  <a:tcPr/>
                </a:tc>
                <a:tc>
                  <a:txBody>
                    <a:bodyPr/>
                    <a:lstStyle/>
                    <a:p>
                      <a:pPr algn="l">
                        <a:spcAft>
                          <a:spcPts val="0"/>
                        </a:spcAft>
                      </a:pPr>
                      <a:r>
                        <a:rPr lang="en-US" sz="700" kern="100">
                          <a:solidFill>
                            <a:schemeClr val="bg1"/>
                          </a:solidFill>
                          <a:effectLst/>
                        </a:rPr>
                        <a:t>Option5</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投资总额占总资产比</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投资总额占总资产比</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A~E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97927">
                <a:tc vMerge="1">
                  <a:txBody>
                    <a:bodyPr/>
                    <a:lstStyle/>
                    <a:p>
                      <a:endParaRPr lang="zh-CN" altLang="en-US"/>
                    </a:p>
                  </a:txBody>
                  <a:tcPr/>
                </a:tc>
                <a:tc>
                  <a:txBody>
                    <a:bodyPr/>
                    <a:lstStyle/>
                    <a:p>
                      <a:pPr algn="l">
                        <a:spcAft>
                          <a:spcPts val="0"/>
                        </a:spcAft>
                      </a:pPr>
                      <a:r>
                        <a:rPr lang="en-US" sz="700" kern="100">
                          <a:solidFill>
                            <a:schemeClr val="bg1"/>
                          </a:solidFill>
                          <a:effectLst/>
                        </a:rPr>
                        <a:t>Option6</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预期投资期限</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预期投资期限</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A~E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48964">
                <a:tc vMerge="1">
                  <a:txBody>
                    <a:bodyPr/>
                    <a:lstStyle/>
                    <a:p>
                      <a:endParaRPr lang="zh-CN" altLang="en-US"/>
                    </a:p>
                  </a:txBody>
                  <a:tcPr/>
                </a:tc>
                <a:tc>
                  <a:txBody>
                    <a:bodyPr/>
                    <a:lstStyle/>
                    <a:p>
                      <a:pPr algn="just">
                        <a:spcAft>
                          <a:spcPts val="0"/>
                        </a:spcAft>
                      </a:pPr>
                      <a:r>
                        <a:rPr lang="en-US" sz="700" kern="100">
                          <a:solidFill>
                            <a:schemeClr val="bg1"/>
                          </a:solidFill>
                          <a:effectLst/>
                        </a:rPr>
                        <a:t>Option7</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下跌预测</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下跌预测</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Varchar(1)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A~E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48964">
                <a:tc vMerge="1">
                  <a:txBody>
                    <a:bodyPr/>
                    <a:lstStyle/>
                    <a:p>
                      <a:endParaRPr lang="zh-CN" altLang="en-US"/>
                    </a:p>
                  </a:txBody>
                  <a:tcPr/>
                </a:tc>
                <a:tc>
                  <a:txBody>
                    <a:bodyPr/>
                    <a:lstStyle/>
                    <a:p>
                      <a:pPr algn="just">
                        <a:spcAft>
                          <a:spcPts val="0"/>
                        </a:spcAft>
                      </a:pPr>
                      <a:r>
                        <a:rPr lang="en-US" sz="700" kern="100">
                          <a:solidFill>
                            <a:schemeClr val="bg1"/>
                          </a:solidFill>
                          <a:effectLst/>
                        </a:rPr>
                        <a:t>Option8</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开支预测</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开支预测</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Varchar(1)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A~E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112297">
                <a:tc vMerge="1">
                  <a:txBody>
                    <a:bodyPr/>
                    <a:lstStyle/>
                    <a:p>
                      <a:endParaRPr lang="zh-CN" altLang="en-US"/>
                    </a:p>
                  </a:txBody>
                  <a:tcPr/>
                </a:tc>
                <a:tc>
                  <a:txBody>
                    <a:bodyPr/>
                    <a:lstStyle/>
                    <a:p>
                      <a:pPr algn="just">
                        <a:spcAft>
                          <a:spcPts val="0"/>
                        </a:spcAft>
                      </a:pPr>
                      <a:r>
                        <a:rPr lang="en-US" sz="700" kern="100">
                          <a:solidFill>
                            <a:schemeClr val="bg1"/>
                          </a:solidFill>
                          <a:effectLst/>
                        </a:rPr>
                        <a:t>Option9</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当前财务状况满意程度</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当前财务状况满意程度</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Varchar(1)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A~E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48964">
                <a:tc vMerge="1">
                  <a:txBody>
                    <a:bodyPr/>
                    <a:lstStyle/>
                    <a:p>
                      <a:endParaRPr lang="zh-CN" altLang="en-US"/>
                    </a:p>
                  </a:txBody>
                  <a:tcPr/>
                </a:tc>
                <a:tc>
                  <a:txBody>
                    <a:bodyPr/>
                    <a:lstStyle/>
                    <a:p>
                      <a:pPr algn="just">
                        <a:spcAft>
                          <a:spcPts val="0"/>
                        </a:spcAft>
                      </a:pPr>
                      <a:r>
                        <a:rPr lang="en-US" sz="700" kern="100">
                          <a:solidFill>
                            <a:schemeClr val="bg1"/>
                          </a:solidFill>
                          <a:effectLst/>
                        </a:rPr>
                        <a:t>Option10</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退休计划</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退休计划</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Varchar(1)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A~E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109344">
                <a:tc rowSpan="2">
                  <a:txBody>
                    <a:bodyPr/>
                    <a:lstStyle/>
                    <a:p>
                      <a:pPr algn="l">
                        <a:spcAft>
                          <a:spcPts val="0"/>
                        </a:spcAft>
                      </a:pPr>
                      <a:r>
                        <a:rPr lang="en-US" sz="700" kern="100" dirty="0">
                          <a:solidFill>
                            <a:schemeClr val="bg1"/>
                          </a:solidFill>
                          <a:effectLst/>
                        </a:rPr>
                        <a:t>Groups</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dirty="0">
                          <a:solidFill>
                            <a:schemeClr val="bg1"/>
                          </a:solidFill>
                          <a:effectLst/>
                        </a:rPr>
                        <a:t>Id</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每个组合的唯一标识符</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组合编号</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dirty="0" err="1">
                          <a:solidFill>
                            <a:schemeClr val="bg1"/>
                          </a:solidFill>
                          <a:effectLst/>
                        </a:rPr>
                        <a:t>Varchar</a:t>
                      </a:r>
                      <a:r>
                        <a:rPr lang="en-US" sz="700" kern="100" dirty="0">
                          <a:solidFill>
                            <a:schemeClr val="bg1"/>
                          </a:solidFill>
                          <a:effectLst/>
                        </a:rPr>
                        <a:t>(11)</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endParaRPr>
                    </a:p>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97927">
                <a:tc vMerge="1">
                  <a:txBody>
                    <a:bodyPr/>
                    <a:lstStyle/>
                    <a:p>
                      <a:endParaRPr lang="zh-CN" altLang="en-US"/>
                    </a:p>
                  </a:txBody>
                  <a:tcPr/>
                </a:tc>
                <a:tc>
                  <a:txBody>
                    <a:bodyPr/>
                    <a:lstStyle/>
                    <a:p>
                      <a:pPr algn="l">
                        <a:spcAft>
                          <a:spcPts val="0"/>
                        </a:spcAft>
                      </a:pPr>
                      <a:r>
                        <a:rPr lang="en-US" sz="700" kern="100">
                          <a:solidFill>
                            <a:schemeClr val="bg1"/>
                          </a:solidFill>
                          <a:effectLst/>
                        </a:rPr>
                        <a:t>Agree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组合的点赞数</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点赞数</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dirty="0" err="1">
                          <a:solidFill>
                            <a:schemeClr val="bg1"/>
                          </a:solidFill>
                          <a:effectLst/>
                        </a:rPr>
                        <a:t>Int</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146891">
                <a:tc rowSpan="3">
                  <a:txBody>
                    <a:bodyPr/>
                    <a:lstStyle/>
                    <a:p>
                      <a:pPr algn="l">
                        <a:spcAft>
                          <a:spcPts val="0"/>
                        </a:spcAft>
                      </a:pPr>
                      <a:r>
                        <a:rPr lang="en-US" sz="700" kern="100">
                          <a:solidFill>
                            <a:schemeClr val="bg1"/>
                          </a:solidFill>
                          <a:effectLst/>
                        </a:rPr>
                        <a:t>Commend_groups</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User_name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每个用户的唯一标识符</a:t>
                      </a:r>
                      <a:endParaRPr lang="zh-CN" sz="700" kern="100" dirty="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用户名</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Varchar(20)</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参照</a:t>
                      </a:r>
                      <a:r>
                        <a:rPr lang="en-US" sz="700" kern="100">
                          <a:solidFill>
                            <a:schemeClr val="bg1"/>
                          </a:solidFill>
                          <a:effectLst/>
                        </a:rPr>
                        <a:t>User_info</a:t>
                      </a:r>
                      <a:r>
                        <a:rPr lang="zh-CN" sz="700" kern="100">
                          <a:solidFill>
                            <a:schemeClr val="bg1"/>
                          </a:solidFill>
                          <a:effectLst/>
                        </a:rPr>
                        <a:t>表</a:t>
                      </a:r>
                      <a:r>
                        <a:rPr lang="en-US" sz="700" kern="100">
                          <a:solidFill>
                            <a:schemeClr val="bg1"/>
                          </a:solidFill>
                          <a:effectLst/>
                        </a:rPr>
                        <a:t>Name</a:t>
                      </a:r>
                      <a:endParaRPr lang="zh-CN" sz="700" kern="100">
                        <a:solidFill>
                          <a:schemeClr val="bg1"/>
                        </a:solidFill>
                        <a:effectLst/>
                        <a:latin typeface="Times New Roman" charset="0"/>
                        <a:ea typeface="宋体" charset="-122"/>
                      </a:endParaRPr>
                    </a:p>
                  </a:txBody>
                  <a:tcPr marL="19091" marR="19091" marT="0" marB="0" anchor="ctr"/>
                </a:tc>
              </a:tr>
              <a:tr h="146891">
                <a:tc vMerge="1">
                  <a:txBody>
                    <a:bodyPr/>
                    <a:lstStyle/>
                    <a:p>
                      <a:endParaRPr lang="zh-CN" altLang="en-US"/>
                    </a:p>
                  </a:txBody>
                  <a:tcPr/>
                </a:tc>
                <a:tc>
                  <a:txBody>
                    <a:bodyPr/>
                    <a:lstStyle/>
                    <a:p>
                      <a:pPr algn="l">
                        <a:spcAft>
                          <a:spcPts val="0"/>
                        </a:spcAft>
                      </a:pPr>
                      <a:r>
                        <a:rPr lang="en-US" sz="700" kern="100">
                          <a:solidFill>
                            <a:schemeClr val="bg1"/>
                          </a:solidFill>
                          <a:effectLst/>
                        </a:rPr>
                        <a:t>Group_id</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每个组合的唯一标识符</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组合编号</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Varchar(11)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参照</a:t>
                      </a:r>
                      <a:r>
                        <a:rPr lang="en-US" sz="700" kern="100">
                          <a:solidFill>
                            <a:schemeClr val="bg1"/>
                          </a:solidFill>
                          <a:effectLst/>
                        </a:rPr>
                        <a:t>Groups</a:t>
                      </a:r>
                      <a:r>
                        <a:rPr lang="zh-CN" sz="700" kern="100">
                          <a:solidFill>
                            <a:schemeClr val="bg1"/>
                          </a:solidFill>
                          <a:effectLst/>
                        </a:rPr>
                        <a:t>表</a:t>
                      </a:r>
                      <a:r>
                        <a:rPr lang="en-US" sz="700" kern="100">
                          <a:solidFill>
                            <a:schemeClr val="bg1"/>
                          </a:solidFill>
                          <a:effectLst/>
                        </a:rPr>
                        <a:t>id</a:t>
                      </a:r>
                      <a:endParaRPr lang="zh-CN" sz="700" kern="100">
                        <a:solidFill>
                          <a:schemeClr val="bg1"/>
                        </a:solidFill>
                        <a:effectLst/>
                        <a:latin typeface="Times New Roman" charset="0"/>
                        <a:ea typeface="宋体" charset="-122"/>
                      </a:endParaRPr>
                    </a:p>
                  </a:txBody>
                  <a:tcPr marL="19091" marR="19091" marT="0" marB="0" anchor="ctr"/>
                </a:tc>
              </a:tr>
              <a:tr h="146891">
                <a:tc vMerge="1">
                  <a:txBody>
                    <a:bodyPr/>
                    <a:lstStyle/>
                    <a:p>
                      <a:endParaRPr lang="zh-CN" altLang="en-US"/>
                    </a:p>
                  </a:txBody>
                  <a:tcPr/>
                </a:tc>
                <a:tc>
                  <a:txBody>
                    <a:bodyPr/>
                    <a:lstStyle/>
                    <a:p>
                      <a:pPr algn="l">
                        <a:spcAft>
                          <a:spcPts val="0"/>
                        </a:spcAft>
                      </a:pPr>
                      <a:r>
                        <a:rPr lang="en-US" sz="700" kern="100">
                          <a:solidFill>
                            <a:schemeClr val="bg1"/>
                          </a:solidFill>
                          <a:effectLst/>
                        </a:rPr>
                        <a:t>Content</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评论内容</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评论内容</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Char</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用户对组合的评论</a:t>
                      </a:r>
                      <a:endParaRPr lang="zh-CN" sz="700" kern="100">
                        <a:solidFill>
                          <a:schemeClr val="bg1"/>
                        </a:solidFill>
                        <a:effectLst/>
                        <a:latin typeface="Times New Roman" charset="0"/>
                        <a:ea typeface="宋体" charset="-122"/>
                      </a:endParaRPr>
                    </a:p>
                  </a:txBody>
                  <a:tcPr marL="19091" marR="19091" marT="0" marB="0" anchor="ctr"/>
                </a:tc>
              </a:tr>
              <a:tr h="97927">
                <a:tc rowSpan="10">
                  <a:txBody>
                    <a:bodyPr/>
                    <a:lstStyle/>
                    <a:p>
                      <a:pPr algn="l">
                        <a:spcAft>
                          <a:spcPts val="0"/>
                        </a:spcAft>
                      </a:pPr>
                      <a:r>
                        <a:rPr lang="en-US" sz="700" kern="100">
                          <a:solidFill>
                            <a:schemeClr val="bg1"/>
                          </a:solidFill>
                          <a:effectLst/>
                        </a:rPr>
                        <a:t>Products</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Id</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每个产品的唯一标识符</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产品编号</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Varchar(11)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34039">
                <a:tc vMerge="1">
                  <a:txBody>
                    <a:bodyPr/>
                    <a:lstStyle/>
                    <a:p>
                      <a:endParaRPr lang="zh-CN" altLang="en-US"/>
                    </a:p>
                  </a:txBody>
                  <a:tcPr/>
                </a:tc>
                <a:tc>
                  <a:txBody>
                    <a:bodyPr/>
                    <a:lstStyle/>
                    <a:p>
                      <a:pPr algn="l">
                        <a:spcAft>
                          <a:spcPts val="0"/>
                        </a:spcAft>
                      </a:pPr>
                      <a:r>
                        <a:rPr lang="en-US" sz="700" kern="100">
                          <a:solidFill>
                            <a:schemeClr val="bg1"/>
                          </a:solidFill>
                          <a:effectLst/>
                        </a:rPr>
                        <a:t>link</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链接到相关产品详细信息</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链接</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Char</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48964">
                <a:tc vMerge="1">
                  <a:txBody>
                    <a:bodyPr/>
                    <a:lstStyle/>
                    <a:p>
                      <a:endParaRPr lang="zh-CN" altLang="en-US"/>
                    </a:p>
                  </a:txBody>
                  <a:tcPr/>
                </a:tc>
                <a:tc>
                  <a:txBody>
                    <a:bodyPr/>
                    <a:lstStyle/>
                    <a:p>
                      <a:pPr algn="l">
                        <a:spcAft>
                          <a:spcPts val="0"/>
                        </a:spcAft>
                      </a:pPr>
                      <a:r>
                        <a:rPr lang="en-US" sz="700" kern="100">
                          <a:solidFill>
                            <a:schemeClr val="bg1"/>
                          </a:solidFill>
                          <a:effectLst/>
                        </a:rPr>
                        <a:t>Min_money</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起投资金</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起投资金</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Int</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dirty="0">
                          <a:solidFill>
                            <a:schemeClr val="bg1"/>
                          </a:solidFill>
                          <a:effectLst/>
                        </a:rPr>
                        <a:t> </a:t>
                      </a:r>
                      <a:endParaRPr lang="zh-CN" sz="700" kern="100" dirty="0">
                        <a:solidFill>
                          <a:schemeClr val="bg1"/>
                        </a:solidFill>
                        <a:effectLst/>
                        <a:latin typeface="Times New Roman" charset="0"/>
                        <a:ea typeface="宋体" charset="-122"/>
                      </a:endParaRPr>
                    </a:p>
                  </a:txBody>
                  <a:tcPr marL="19091" marR="19091" marT="0" marB="0" anchor="ctr"/>
                </a:tc>
              </a:tr>
              <a:tr h="97927">
                <a:tc vMerge="1">
                  <a:txBody>
                    <a:bodyPr/>
                    <a:lstStyle/>
                    <a:p>
                      <a:endParaRPr lang="zh-CN" altLang="en-US"/>
                    </a:p>
                  </a:txBody>
                  <a:tcPr/>
                </a:tc>
                <a:tc>
                  <a:txBody>
                    <a:bodyPr/>
                    <a:lstStyle/>
                    <a:p>
                      <a:pPr algn="l">
                        <a:spcAft>
                          <a:spcPts val="0"/>
                        </a:spcAft>
                      </a:pPr>
                      <a:r>
                        <a:rPr lang="en-US" sz="700" kern="100">
                          <a:solidFill>
                            <a:schemeClr val="bg1"/>
                          </a:solidFill>
                          <a:effectLst/>
                        </a:rPr>
                        <a:t>title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产品名称</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产品名称</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Varchar(20)</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97927">
                <a:tc vMerge="1">
                  <a:txBody>
                    <a:bodyPr/>
                    <a:lstStyle/>
                    <a:p>
                      <a:endParaRPr lang="zh-CN" altLang="en-US"/>
                    </a:p>
                  </a:txBody>
                  <a:tcPr/>
                </a:tc>
                <a:tc>
                  <a:txBody>
                    <a:bodyPr/>
                    <a:lstStyle/>
                    <a:p>
                      <a:pPr algn="l">
                        <a:spcAft>
                          <a:spcPts val="0"/>
                        </a:spcAft>
                      </a:pPr>
                      <a:r>
                        <a:rPr lang="en-US" sz="700" kern="100">
                          <a:solidFill>
                            <a:schemeClr val="bg1"/>
                          </a:solidFill>
                          <a:effectLst/>
                        </a:rPr>
                        <a:t>Earn</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收益百分比</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收益百分比</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Float</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97927">
                <a:tc vMerge="1">
                  <a:txBody>
                    <a:bodyPr/>
                    <a:lstStyle/>
                    <a:p>
                      <a:endParaRPr lang="zh-CN" altLang="en-US"/>
                    </a:p>
                  </a:txBody>
                  <a:tcPr/>
                </a:tc>
                <a:tc>
                  <a:txBody>
                    <a:bodyPr/>
                    <a:lstStyle/>
                    <a:p>
                      <a:pPr algn="l">
                        <a:spcAft>
                          <a:spcPts val="0"/>
                        </a:spcAft>
                      </a:pPr>
                      <a:r>
                        <a:rPr lang="en-US" sz="700" kern="100">
                          <a:solidFill>
                            <a:schemeClr val="bg1"/>
                          </a:solidFill>
                          <a:effectLst/>
                        </a:rPr>
                        <a:t>Date_start</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可开始购买日期</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可开始购买日期</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Date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97927">
                <a:tc vMerge="1">
                  <a:txBody>
                    <a:bodyPr/>
                    <a:lstStyle/>
                    <a:p>
                      <a:endParaRPr lang="zh-CN" altLang="en-US"/>
                    </a:p>
                  </a:txBody>
                  <a:tcPr/>
                </a:tc>
                <a:tc>
                  <a:txBody>
                    <a:bodyPr/>
                    <a:lstStyle/>
                    <a:p>
                      <a:pPr algn="l">
                        <a:spcAft>
                          <a:spcPts val="0"/>
                        </a:spcAft>
                      </a:pPr>
                      <a:r>
                        <a:rPr lang="en-US" sz="700" kern="100">
                          <a:solidFill>
                            <a:schemeClr val="bg1"/>
                          </a:solidFill>
                          <a:effectLst/>
                        </a:rPr>
                        <a:t>Date_end</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结束购买日期</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结束购买日期</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Date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48964">
                <a:tc vMerge="1">
                  <a:txBody>
                    <a:bodyPr/>
                    <a:lstStyle/>
                    <a:p>
                      <a:endParaRPr lang="zh-CN" altLang="en-US"/>
                    </a:p>
                  </a:txBody>
                  <a:tcPr/>
                </a:tc>
                <a:tc>
                  <a:txBody>
                    <a:bodyPr/>
                    <a:lstStyle/>
                    <a:p>
                      <a:pPr algn="l">
                        <a:spcAft>
                          <a:spcPts val="0"/>
                        </a:spcAft>
                      </a:pPr>
                      <a:r>
                        <a:rPr lang="en-US" sz="700" kern="100">
                          <a:solidFill>
                            <a:schemeClr val="bg1"/>
                          </a:solidFill>
                          <a:effectLst/>
                        </a:rPr>
                        <a:t>Date_earn</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起息日期</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起息日期</a:t>
                      </a:r>
                      <a:endParaRPr lang="zh-CN" sz="700" kern="100">
                        <a:solidFill>
                          <a:schemeClr val="bg1"/>
                        </a:solidFill>
                        <a:effectLst/>
                        <a:latin typeface="Times New Roman" charset="0"/>
                        <a:ea typeface="宋体" charset="-122"/>
                      </a:endParaRPr>
                    </a:p>
                  </a:txBody>
                  <a:tcPr marL="19091" marR="19091" marT="0" marB="0" anchor="ctr"/>
                </a:tc>
                <a:tc>
                  <a:txBody>
                    <a:bodyPr/>
                    <a:lstStyle/>
                    <a:p>
                      <a:pPr algn="just">
                        <a:spcAft>
                          <a:spcPts val="0"/>
                        </a:spcAft>
                      </a:pPr>
                      <a:r>
                        <a:rPr lang="en-US" sz="700" kern="100">
                          <a:solidFill>
                            <a:schemeClr val="bg1"/>
                          </a:solidFill>
                          <a:effectLst/>
                        </a:rPr>
                        <a:t>Date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48964">
                <a:tc vMerge="1">
                  <a:txBody>
                    <a:bodyPr/>
                    <a:lstStyle/>
                    <a:p>
                      <a:endParaRPr lang="zh-CN" altLang="en-US"/>
                    </a:p>
                  </a:txBody>
                  <a:tcPr/>
                </a:tc>
                <a:tc>
                  <a:txBody>
                    <a:bodyPr/>
                    <a:lstStyle/>
                    <a:p>
                      <a:pPr algn="l">
                        <a:spcAft>
                          <a:spcPts val="0"/>
                        </a:spcAft>
                      </a:pPr>
                      <a:r>
                        <a:rPr lang="en-US" sz="700" kern="100">
                          <a:solidFill>
                            <a:schemeClr val="bg1"/>
                          </a:solidFill>
                          <a:effectLst/>
                        </a:rPr>
                        <a:t>days</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起投天数</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起投天数</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Int</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186196">
                <a:tc vMerge="1">
                  <a:txBody>
                    <a:bodyPr/>
                    <a:lstStyle/>
                    <a:p>
                      <a:endParaRPr lang="zh-CN" altLang="en-US"/>
                    </a:p>
                  </a:txBody>
                  <a:tcPr/>
                </a:tc>
                <a:tc>
                  <a:txBody>
                    <a:bodyPr/>
                    <a:lstStyle/>
                    <a:p>
                      <a:pPr algn="l">
                        <a:spcAft>
                          <a:spcPts val="0"/>
                        </a:spcAft>
                      </a:pPr>
                      <a:r>
                        <a:rPr lang="en-US" sz="700" kern="100">
                          <a:solidFill>
                            <a:schemeClr val="bg1"/>
                          </a:solidFill>
                          <a:effectLst/>
                        </a:rPr>
                        <a:t>Surplus_value</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剩余投资金额</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剩余投资金额</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Int</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r>
              <a:tr h="146891">
                <a:tc rowSpan="2">
                  <a:txBody>
                    <a:bodyPr/>
                    <a:lstStyle/>
                    <a:p>
                      <a:pPr algn="l">
                        <a:spcAft>
                          <a:spcPts val="0"/>
                        </a:spcAft>
                      </a:pPr>
                      <a:r>
                        <a:rPr lang="en-US" sz="700" kern="100">
                          <a:solidFill>
                            <a:schemeClr val="bg1"/>
                          </a:solidFill>
                          <a:effectLst/>
                        </a:rPr>
                        <a:t>Relation_product_group</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Group_id</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每个组合的唯一标识符</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组合编号</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Varchar(11)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参照</a:t>
                      </a:r>
                      <a:r>
                        <a:rPr lang="en-US" sz="700" kern="100">
                          <a:solidFill>
                            <a:schemeClr val="bg1"/>
                          </a:solidFill>
                          <a:effectLst/>
                        </a:rPr>
                        <a:t>Groups</a:t>
                      </a:r>
                      <a:r>
                        <a:rPr lang="zh-CN" sz="700" kern="100">
                          <a:solidFill>
                            <a:schemeClr val="bg1"/>
                          </a:solidFill>
                          <a:effectLst/>
                        </a:rPr>
                        <a:t>表</a:t>
                      </a:r>
                      <a:r>
                        <a:rPr lang="en-US" sz="700" kern="100">
                          <a:solidFill>
                            <a:schemeClr val="bg1"/>
                          </a:solidFill>
                          <a:effectLst/>
                        </a:rPr>
                        <a:t>id</a:t>
                      </a:r>
                      <a:endParaRPr lang="zh-CN" sz="700" kern="100">
                        <a:solidFill>
                          <a:schemeClr val="bg1"/>
                        </a:solidFill>
                        <a:effectLst/>
                        <a:latin typeface="Times New Roman" charset="0"/>
                        <a:ea typeface="宋体" charset="-122"/>
                      </a:endParaRPr>
                    </a:p>
                  </a:txBody>
                  <a:tcPr marL="19091" marR="19091" marT="0" marB="0" anchor="ctr"/>
                </a:tc>
              </a:tr>
              <a:tr h="146891">
                <a:tc vMerge="1">
                  <a:txBody>
                    <a:bodyPr/>
                    <a:lstStyle/>
                    <a:p>
                      <a:endParaRPr lang="zh-CN" altLang="en-US"/>
                    </a:p>
                  </a:txBody>
                  <a:tcPr/>
                </a:tc>
                <a:tc>
                  <a:txBody>
                    <a:bodyPr/>
                    <a:lstStyle/>
                    <a:p>
                      <a:pPr algn="l">
                        <a:spcAft>
                          <a:spcPts val="0"/>
                        </a:spcAft>
                      </a:pPr>
                      <a:r>
                        <a:rPr lang="en-US" sz="700" kern="100">
                          <a:solidFill>
                            <a:schemeClr val="bg1"/>
                          </a:solidFill>
                          <a:effectLst/>
                        </a:rPr>
                        <a:t>Product_id</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每个产品的唯一标识符</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a:solidFill>
                            <a:schemeClr val="bg1"/>
                          </a:solidFill>
                          <a:effectLst/>
                        </a:rPr>
                        <a:t>产品编号</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Varchar(11)</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en-US" sz="700" kern="100">
                          <a:solidFill>
                            <a:schemeClr val="bg1"/>
                          </a:solidFill>
                          <a:effectLst/>
                        </a:rPr>
                        <a:t> </a:t>
                      </a:r>
                      <a:endParaRPr lang="zh-CN" sz="700" kern="100">
                        <a:solidFill>
                          <a:schemeClr val="bg1"/>
                        </a:solidFill>
                        <a:effectLst/>
                        <a:latin typeface="Times New Roman" charset="0"/>
                        <a:ea typeface="宋体" charset="-122"/>
                      </a:endParaRPr>
                    </a:p>
                  </a:txBody>
                  <a:tcPr marL="19091" marR="19091" marT="0" marB="0" anchor="ctr"/>
                </a:tc>
                <a:tc>
                  <a:txBody>
                    <a:bodyPr/>
                    <a:lstStyle/>
                    <a:p>
                      <a:pPr algn="l">
                        <a:spcAft>
                          <a:spcPts val="0"/>
                        </a:spcAft>
                      </a:pPr>
                      <a:r>
                        <a:rPr lang="zh-CN" sz="700" kern="100" dirty="0">
                          <a:solidFill>
                            <a:schemeClr val="bg1"/>
                          </a:solidFill>
                          <a:effectLst/>
                        </a:rPr>
                        <a:t>参照</a:t>
                      </a:r>
                      <a:r>
                        <a:rPr lang="en-US" sz="700" kern="100" dirty="0">
                          <a:solidFill>
                            <a:schemeClr val="bg1"/>
                          </a:solidFill>
                          <a:effectLst/>
                        </a:rPr>
                        <a:t>Products</a:t>
                      </a:r>
                      <a:r>
                        <a:rPr lang="zh-CN" sz="700" kern="100" dirty="0">
                          <a:solidFill>
                            <a:schemeClr val="bg1"/>
                          </a:solidFill>
                          <a:effectLst/>
                        </a:rPr>
                        <a:t>表</a:t>
                      </a:r>
                      <a:r>
                        <a:rPr lang="en-US" sz="700" kern="100" dirty="0">
                          <a:solidFill>
                            <a:schemeClr val="bg1"/>
                          </a:solidFill>
                          <a:effectLst/>
                        </a:rPr>
                        <a:t>id</a:t>
                      </a:r>
                      <a:endParaRPr lang="zh-CN" sz="700" kern="100" dirty="0">
                        <a:solidFill>
                          <a:schemeClr val="bg1"/>
                        </a:solidFill>
                        <a:effectLst/>
                        <a:latin typeface="Times New Roman" charset="0"/>
                        <a:ea typeface="宋体" charset="-122"/>
                      </a:endParaRPr>
                    </a:p>
                  </a:txBody>
                  <a:tcPr marL="19091" marR="19091" marT="0" marB="0" anchor="ctr"/>
                </a:tc>
              </a:tr>
            </a:tbl>
          </a:graphicData>
        </a:graphic>
      </p:graphicFrame>
      <p:sp>
        <p:nvSpPr>
          <p:cNvPr id="4" name="文本框 3"/>
          <p:cNvSpPr txBox="1"/>
          <p:nvPr/>
        </p:nvSpPr>
        <p:spPr>
          <a:xfrm>
            <a:off x="1175696" y="908746"/>
            <a:ext cx="421654" cy="1028751"/>
          </a:xfrm>
          <a:prstGeom prst="rect">
            <a:avLst/>
          </a:prstGeom>
          <a:noFill/>
        </p:spPr>
        <p:txBody>
          <a:bodyPr vert="eaVert" wrap="square" rtlCol="0">
            <a:spAutoFit/>
          </a:bodyPr>
          <a:lstStyle/>
          <a:p>
            <a:r>
              <a:rPr kumimoji="1" lang="en-US" altLang="zh-CN" dirty="0" smtClean="0">
                <a:solidFill>
                  <a:schemeClr val="bg1"/>
                </a:solidFill>
                <a:latin typeface="Microsoft YaHei" charset="-122"/>
                <a:ea typeface="Microsoft YaHei" charset="-122"/>
                <a:cs typeface="Microsoft YaHei" charset="-122"/>
              </a:rPr>
              <a:t>1</a:t>
            </a:r>
            <a:r>
              <a:rPr kumimoji="1" lang="zh-CN" altLang="en-US" dirty="0" smtClean="0">
                <a:solidFill>
                  <a:schemeClr val="bg1"/>
                </a:solidFill>
                <a:latin typeface="Microsoft YaHei" charset="-122"/>
                <a:ea typeface="Microsoft YaHei" charset="-122"/>
                <a:cs typeface="Microsoft YaHei" charset="-122"/>
              </a:rPr>
              <a:t> 数据项</a:t>
            </a:r>
            <a:endParaRPr kumimoji="1" lang="zh-CN" altLang="en-US"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2786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28926"/>
            <a:ext cx="9144000" cy="582602"/>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8969" y="320172"/>
            <a:ext cx="3262432" cy="400110"/>
          </a:xfrm>
          <a:prstGeom prst="rect">
            <a:avLst/>
          </a:prstGeom>
        </p:spPr>
        <p:txBody>
          <a:bodyPr wrap="none">
            <a:spAutoFit/>
          </a:bodyPr>
          <a:lstStyle/>
          <a:p>
            <a:r>
              <a:rPr lang="zh-CN" altLang="en-US" sz="2000" dirty="0">
                <a:solidFill>
                  <a:schemeClr val="bg1"/>
                </a:solidFill>
                <a:latin typeface="微软雅黑" pitchFamily="34" charset="-122"/>
                <a:ea typeface="微软雅黑" pitchFamily="34" charset="-122"/>
              </a:rPr>
              <a:t>需求分析和</a:t>
            </a:r>
            <a:r>
              <a:rPr lang="zh-CN" altLang="en-US" sz="2000" dirty="0" smtClean="0">
                <a:solidFill>
                  <a:schemeClr val="bg1"/>
                </a:solidFill>
                <a:latin typeface="微软雅黑" pitchFamily="34" charset="-122"/>
                <a:ea typeface="微软雅黑" pitchFamily="34" charset="-122"/>
              </a:rPr>
              <a:t>建模－数据分析</a:t>
            </a:r>
            <a:endParaRPr lang="zh-CN" altLang="en-US" sz="2000" dirty="0">
              <a:solidFill>
                <a:schemeClr val="bg1"/>
              </a:solidFill>
              <a:latin typeface="微软雅黑" pitchFamily="34" charset="-122"/>
              <a:ea typeface="微软雅黑" pitchFamily="34" charset="-122"/>
            </a:endParaRPr>
          </a:p>
        </p:txBody>
      </p:sp>
      <p:sp>
        <p:nvSpPr>
          <p:cNvPr id="7" name="泪滴形 6"/>
          <p:cNvSpPr/>
          <p:nvPr/>
        </p:nvSpPr>
        <p:spPr>
          <a:xfrm>
            <a:off x="287524" y="267494"/>
            <a:ext cx="504056" cy="504056"/>
          </a:xfrm>
          <a:prstGeom prst="teardrop">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9324" y="280194"/>
            <a:ext cx="809645" cy="400110"/>
          </a:xfrm>
          <a:prstGeom prst="rect">
            <a:avLst/>
          </a:prstGeom>
        </p:spPr>
        <p:txBody>
          <a:bodyPr wrap="none">
            <a:spAutoFit/>
          </a:bodyPr>
          <a:lstStyle/>
          <a:p>
            <a:pPr lvl="0" algn="ctr" defTabSz="914400"/>
            <a:r>
              <a:rPr lang="en-US" altLang="zh-CN" sz="2000" b="1" dirty="0" smtClean="0">
                <a:solidFill>
                  <a:schemeClr val="bg1"/>
                </a:solidFill>
              </a:rPr>
              <a:t>Part 2</a:t>
            </a:r>
            <a:endParaRPr lang="zh-CN" altLang="en-US" sz="2000" b="1" dirty="0">
              <a:solidFill>
                <a:schemeClr val="bg1"/>
              </a:solidFill>
            </a:endParaRPr>
          </a:p>
        </p:txBody>
      </p:sp>
      <p:grpSp>
        <p:nvGrpSpPr>
          <p:cNvPr id="53" name="组合 15"/>
          <p:cNvGrpSpPr>
            <a:grpSpLocks/>
          </p:cNvGrpSpPr>
          <p:nvPr/>
        </p:nvGrpSpPr>
        <p:grpSpPr bwMode="auto">
          <a:xfrm flipH="1">
            <a:off x="7308304" y="95438"/>
            <a:ext cx="1850380" cy="835254"/>
            <a:chOff x="642910" y="357170"/>
            <a:chExt cx="1762153" cy="428643"/>
          </a:xfrm>
        </p:grpSpPr>
        <p:sp>
          <p:nvSpPr>
            <p:cNvPr id="54" name="任意多边形 53"/>
            <p:cNvSpPr/>
            <p:nvPr/>
          </p:nvSpPr>
          <p:spPr>
            <a:xfrm>
              <a:off x="2071683" y="714373"/>
              <a:ext cx="333380" cy="71440"/>
            </a:xfrm>
            <a:custGeom>
              <a:avLst/>
              <a:gdLst>
                <a:gd name="connsiteX0" fmla="*/ 0 w 333375"/>
                <a:gd name="connsiteY0" fmla="*/ 0 h 71438"/>
                <a:gd name="connsiteX1" fmla="*/ 0 w 333375"/>
                <a:gd name="connsiteY1" fmla="*/ 71438 h 71438"/>
                <a:gd name="connsiteX2" fmla="*/ 333375 w 333375"/>
                <a:gd name="connsiteY2" fmla="*/ 9525 h 71438"/>
                <a:gd name="connsiteX3" fmla="*/ 0 w 333375"/>
                <a:gd name="connsiteY3" fmla="*/ 0 h 71438"/>
              </a:gdLst>
              <a:ahLst/>
              <a:cxnLst>
                <a:cxn ang="0">
                  <a:pos x="connsiteX0" y="connsiteY0"/>
                </a:cxn>
                <a:cxn ang="0">
                  <a:pos x="connsiteX1" y="connsiteY1"/>
                </a:cxn>
                <a:cxn ang="0">
                  <a:pos x="connsiteX2" y="connsiteY2"/>
                </a:cxn>
                <a:cxn ang="0">
                  <a:pos x="connsiteX3" y="connsiteY3"/>
                </a:cxn>
              </a:cxnLst>
              <a:rect l="l" t="t" r="r" b="b"/>
              <a:pathLst>
                <a:path w="333375" h="71438">
                  <a:moveTo>
                    <a:pt x="0" y="0"/>
                  </a:moveTo>
                  <a:lnTo>
                    <a:pt x="0" y="71438"/>
                  </a:lnTo>
                  <a:lnTo>
                    <a:pt x="333375" y="9525"/>
                  </a:lnTo>
                  <a:lnTo>
                    <a:pt x="0" y="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2910" y="357170"/>
              <a:ext cx="1428773" cy="428643"/>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2071683" y="357170"/>
              <a:ext cx="314330" cy="61916"/>
            </a:xfrm>
            <a:custGeom>
              <a:avLst/>
              <a:gdLst>
                <a:gd name="connsiteX0" fmla="*/ 0 w 314325"/>
                <a:gd name="connsiteY0" fmla="*/ 61912 h 61912"/>
                <a:gd name="connsiteX1" fmla="*/ 0 w 314325"/>
                <a:gd name="connsiteY1" fmla="*/ 0 h 61912"/>
                <a:gd name="connsiteX2" fmla="*/ 314325 w 314325"/>
                <a:gd name="connsiteY2" fmla="*/ 61912 h 61912"/>
                <a:gd name="connsiteX3" fmla="*/ 0 w 314325"/>
                <a:gd name="connsiteY3" fmla="*/ 61912 h 61912"/>
              </a:gdLst>
              <a:ahLst/>
              <a:cxnLst>
                <a:cxn ang="0">
                  <a:pos x="connsiteX0" y="connsiteY0"/>
                </a:cxn>
                <a:cxn ang="0">
                  <a:pos x="connsiteX1" y="connsiteY1"/>
                </a:cxn>
                <a:cxn ang="0">
                  <a:pos x="connsiteX2" y="connsiteY2"/>
                </a:cxn>
                <a:cxn ang="0">
                  <a:pos x="connsiteX3" y="connsiteY3"/>
                </a:cxn>
              </a:cxnLst>
              <a:rect l="l" t="t" r="r" b="b"/>
              <a:pathLst>
                <a:path w="314325" h="61912">
                  <a:moveTo>
                    <a:pt x="0" y="61912"/>
                  </a:moveTo>
                  <a:lnTo>
                    <a:pt x="0" y="0"/>
                  </a:lnTo>
                  <a:lnTo>
                    <a:pt x="314325" y="61912"/>
                  </a:lnTo>
                  <a:lnTo>
                    <a:pt x="0" y="6191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40"/>
          <p:cNvGrpSpPr/>
          <p:nvPr/>
        </p:nvGrpSpPr>
        <p:grpSpPr>
          <a:xfrm rot="5400000">
            <a:off x="205436" y="1012682"/>
            <a:ext cx="668234" cy="576064"/>
            <a:chOff x="2298708" y="1541562"/>
            <a:chExt cx="668234" cy="576064"/>
          </a:xfrm>
        </p:grpSpPr>
        <p:sp>
          <p:nvSpPr>
            <p:cNvPr id="31" name="六边形 30"/>
            <p:cNvSpPr/>
            <p:nvPr/>
          </p:nvSpPr>
          <p:spPr>
            <a:xfrm>
              <a:off x="2298708" y="1541562"/>
              <a:ext cx="668234" cy="576064"/>
            </a:xfrm>
            <a:prstGeom prst="hexagon">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p>
          </p:txBody>
        </p:sp>
        <p:sp>
          <p:nvSpPr>
            <p:cNvPr id="32" name="TextBox 42"/>
            <p:cNvSpPr txBox="1"/>
            <p:nvPr/>
          </p:nvSpPr>
          <p:spPr>
            <a:xfrm rot="16200000">
              <a:off x="2455245" y="1629700"/>
              <a:ext cx="344966" cy="369332"/>
            </a:xfrm>
            <a:prstGeom prst="rect">
              <a:avLst/>
            </a:prstGeom>
            <a:noFill/>
            <a:effectLst>
              <a:innerShdw blurRad="114300">
                <a:prstClr val="black"/>
              </a:innerShdw>
            </a:effectLst>
          </p:spPr>
          <p:txBody>
            <a:bodyPr wrap="none" rtlCol="0">
              <a:spAutoFit/>
            </a:bodyPr>
            <a:lstStyle/>
            <a:p>
              <a:pPr marL="400050" marR="0" lvl="0" indent="-400050" defTabSz="914400" eaLnBrk="1" fontAlgn="auto" latinLnBrk="0" hangingPunct="1">
                <a:lnSpc>
                  <a:spcPct val="100000"/>
                </a:lnSpc>
                <a:spcBef>
                  <a:spcPts val="0"/>
                </a:spcBef>
                <a:spcAft>
                  <a:spcPts val="0"/>
                </a:spcAft>
                <a:buClrTx/>
                <a:buSzTx/>
                <a:buFont typeface="+mj-lt"/>
                <a:buNone/>
                <a:tabLst/>
                <a:defRPr/>
              </a:pPr>
              <a:r>
                <a:rPr lang="en-US" altLang="zh-CN" sz="1800" dirty="0" smtClean="0">
                  <a:solidFill>
                    <a:schemeClr val="bg1"/>
                  </a:solidFill>
                  <a:latin typeface="Impact" pitchFamily="34" charset="0"/>
                </a:rPr>
                <a:t>a.</a:t>
              </a:r>
              <a:endParaRPr lang="zh-CN" altLang="en-US" sz="1800" dirty="0">
                <a:solidFill>
                  <a:schemeClr val="bg1"/>
                </a:solidFill>
                <a:latin typeface="Impact" pitchFamily="34" charset="0"/>
              </a:endParaRPr>
            </a:p>
          </p:txBody>
        </p:sp>
      </p:grpSp>
      <p:graphicFrame>
        <p:nvGraphicFramePr>
          <p:cNvPr id="2" name="表格 1"/>
          <p:cNvGraphicFramePr>
            <a:graphicFrameLocks noGrp="1"/>
          </p:cNvGraphicFramePr>
          <p:nvPr>
            <p:extLst>
              <p:ext uri="{D42A27DB-BD31-4B8C-83A1-F6EECF244321}">
                <p14:modId xmlns:p14="http://schemas.microsoft.com/office/powerpoint/2010/main" val="645106526"/>
              </p:ext>
            </p:extLst>
          </p:nvPr>
        </p:nvGraphicFramePr>
        <p:xfrm>
          <a:off x="1597350" y="1707655"/>
          <a:ext cx="5730958" cy="1296143"/>
        </p:xfrm>
        <a:graphic>
          <a:graphicData uri="http://schemas.openxmlformats.org/drawingml/2006/table">
            <a:tbl>
              <a:tblPr firstRow="1" firstCol="1" bandRow="1">
                <a:tableStyleId>{3B4B98B0-60AC-42C2-AFA5-B58CD77FA1E5}</a:tableStyleId>
              </a:tblPr>
              <a:tblGrid>
                <a:gridCol w="962333"/>
                <a:gridCol w="1967705"/>
                <a:gridCol w="2800920"/>
              </a:tblGrid>
              <a:tr h="217200">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数据结构名</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含义说明</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组成</a:t>
                      </a:r>
                    </a:p>
                  </a:txBody>
                  <a:tcPr marL="68580" marR="68580" marT="0" marB="0" anchor="ctr"/>
                </a:tc>
              </a:tr>
              <a:tr h="644543">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产品</a:t>
                      </a:r>
                    </a:p>
                  </a:txBody>
                  <a:tcPr marL="68580" marR="68580" marT="0" marB="0" anchor="ctr"/>
                </a:tc>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一种投资理财产品的数据结构，定义了理财产品的信息</a:t>
                      </a:r>
                    </a:p>
                  </a:txBody>
                  <a:tcPr marL="68580" marR="68580" marT="0" marB="0" anchor="ctr"/>
                </a:tc>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产品编号、链接、起投资金、产品名称、收益百分比、可开始购买日期、结束购买日期、起息日期、起投天数、剩余投资金额</a:t>
                      </a:r>
                    </a:p>
                  </a:txBody>
                  <a:tcPr marL="68580" marR="68580" marT="0" marB="0" anchor="ctr"/>
                </a:tc>
              </a:tr>
              <a:tr h="434400">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组合</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定义组合中的产品编号，以及改组合的点赞数</a:t>
                      </a:r>
                    </a:p>
                  </a:txBody>
                  <a:tcPr marL="68580" marR="68580" marT="0" marB="0" anchor="ctr"/>
                </a:tc>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产品编号、点赞数</a:t>
                      </a:r>
                    </a:p>
                  </a:txBody>
                  <a:tcPr marL="68580" marR="68580" marT="0" marB="0" anchor="ctr"/>
                </a:tc>
              </a:tr>
            </a:tbl>
          </a:graphicData>
        </a:graphic>
      </p:graphicFrame>
      <p:sp>
        <p:nvSpPr>
          <p:cNvPr id="5" name="文本框 4"/>
          <p:cNvSpPr txBox="1"/>
          <p:nvPr/>
        </p:nvSpPr>
        <p:spPr>
          <a:xfrm>
            <a:off x="1597350" y="1172506"/>
            <a:ext cx="2160240" cy="307777"/>
          </a:xfrm>
          <a:prstGeom prst="rect">
            <a:avLst/>
          </a:prstGeom>
          <a:noFill/>
        </p:spPr>
        <p:txBody>
          <a:bodyPr wrap="square" rtlCol="0">
            <a:spAutoFit/>
          </a:bodyPr>
          <a:lstStyle/>
          <a:p>
            <a:r>
              <a:rPr kumimoji="1" lang="en-US" altLang="zh-CN" dirty="0" smtClean="0">
                <a:solidFill>
                  <a:schemeClr val="bg1"/>
                </a:solidFill>
                <a:latin typeface="Microsoft YaHei" charset="-122"/>
                <a:ea typeface="Microsoft YaHei" charset="-122"/>
                <a:cs typeface="Microsoft YaHei" charset="-122"/>
              </a:rPr>
              <a:t>2</a:t>
            </a:r>
            <a:r>
              <a:rPr kumimoji="1" lang="zh-CN" altLang="en-US" dirty="0" smtClean="0">
                <a:solidFill>
                  <a:schemeClr val="bg1"/>
                </a:solidFill>
                <a:latin typeface="Microsoft YaHei" charset="-122"/>
                <a:ea typeface="Microsoft YaHei" charset="-122"/>
                <a:cs typeface="Microsoft YaHei" charset="-122"/>
              </a:rPr>
              <a:t> 数据结构</a:t>
            </a:r>
            <a:endParaRPr kumimoji="1" lang="zh-CN" altLang="en-US" dirty="0">
              <a:solidFill>
                <a:schemeClr val="bg1"/>
              </a:solidFill>
              <a:latin typeface="Microsoft YaHei" charset="-122"/>
              <a:ea typeface="Microsoft YaHei" charset="-122"/>
              <a:cs typeface="Microsoft YaHei" charset="-122"/>
            </a:endParaRPr>
          </a:p>
        </p:txBody>
      </p:sp>
      <p:sp>
        <p:nvSpPr>
          <p:cNvPr id="19" name="文本框 18"/>
          <p:cNvSpPr txBox="1"/>
          <p:nvPr/>
        </p:nvSpPr>
        <p:spPr>
          <a:xfrm>
            <a:off x="1597350" y="3231170"/>
            <a:ext cx="2160240" cy="307777"/>
          </a:xfrm>
          <a:prstGeom prst="rect">
            <a:avLst/>
          </a:prstGeom>
          <a:noFill/>
        </p:spPr>
        <p:txBody>
          <a:bodyPr wrap="square" rtlCol="0">
            <a:spAutoFit/>
          </a:bodyPr>
          <a:lstStyle/>
          <a:p>
            <a:r>
              <a:rPr kumimoji="1" lang="en-US" altLang="zh-CN" dirty="0">
                <a:solidFill>
                  <a:schemeClr val="bg1"/>
                </a:solidFill>
                <a:latin typeface="Microsoft YaHei" charset="-122"/>
                <a:ea typeface="Microsoft YaHei" charset="-122"/>
                <a:cs typeface="Microsoft YaHei" charset="-122"/>
              </a:rPr>
              <a:t>3</a:t>
            </a:r>
            <a:r>
              <a:rPr kumimoji="1" lang="zh-CN" altLang="en-US" dirty="0" smtClean="0">
                <a:solidFill>
                  <a:schemeClr val="bg1"/>
                </a:solidFill>
                <a:latin typeface="Microsoft YaHei" charset="-122"/>
                <a:ea typeface="Microsoft YaHei" charset="-122"/>
                <a:cs typeface="Microsoft YaHei" charset="-122"/>
              </a:rPr>
              <a:t> 数据流</a:t>
            </a:r>
            <a:endParaRPr kumimoji="1" lang="zh-CN" altLang="en-US" dirty="0">
              <a:solidFill>
                <a:schemeClr val="bg1"/>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493188262"/>
              </p:ext>
            </p:extLst>
          </p:nvPr>
        </p:nvGraphicFramePr>
        <p:xfrm>
          <a:off x="1594702" y="3579885"/>
          <a:ext cx="5713603" cy="1224112"/>
        </p:xfrm>
        <a:graphic>
          <a:graphicData uri="http://schemas.openxmlformats.org/drawingml/2006/table">
            <a:tbl>
              <a:tblPr firstRow="1" firstCol="1" bandRow="1">
                <a:tableStyleId>{3B4B98B0-60AC-42C2-AFA5-B58CD77FA1E5}</a:tableStyleId>
              </a:tblPr>
              <a:tblGrid>
                <a:gridCol w="1183350"/>
                <a:gridCol w="1672781"/>
                <a:gridCol w="1428736"/>
                <a:gridCol w="1428736"/>
              </a:tblGrid>
              <a:tr h="306028">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数据流名</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说明</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数据流来源</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数据流去向</a:t>
                      </a:r>
                    </a:p>
                  </a:txBody>
                  <a:tcPr marL="68580" marR="68580" marT="0" marB="0" anchor="ctr"/>
                </a:tc>
              </a:tr>
              <a:tr h="306028">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评论内容</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用户对组合的评论内容</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用户填写</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存入数据库</a:t>
                      </a:r>
                    </a:p>
                  </a:txBody>
                  <a:tcPr marL="68580" marR="68580" marT="0" marB="0" anchor="ctr"/>
                </a:tc>
              </a:tr>
              <a:tr h="306028">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点赞</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用户对组合进行点赞</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用户点击</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存入数据库</a:t>
                      </a:r>
                    </a:p>
                  </a:txBody>
                  <a:tcPr marL="68580" marR="68580" marT="0" marB="0" anchor="ctr"/>
                </a:tc>
              </a:tr>
              <a:tr h="306028">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组合</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对用户推荐的产品组合</a:t>
                      </a:r>
                    </a:p>
                  </a:txBody>
                  <a:tcPr marL="68580" marR="68580" marT="0" marB="0" anchor="ctr"/>
                </a:tc>
                <a:tc>
                  <a:txBody>
                    <a:bodyPr/>
                    <a:lstStyle/>
                    <a:p>
                      <a:pPr algn="just">
                        <a:spcAft>
                          <a:spcPts val="0"/>
                        </a:spcAft>
                      </a:pPr>
                      <a:r>
                        <a:rPr lang="zh-CN" sz="1050" kern="100">
                          <a:solidFill>
                            <a:schemeClr val="bg1"/>
                          </a:solidFill>
                          <a:effectLst/>
                          <a:latin typeface="Microsoft YaHei" charset="-122"/>
                          <a:ea typeface="Microsoft YaHei" charset="-122"/>
                          <a:cs typeface="Microsoft YaHei" charset="-122"/>
                        </a:rPr>
                        <a:t>后台生成</a:t>
                      </a:r>
                    </a:p>
                  </a:txBody>
                  <a:tcPr marL="68580" marR="68580" marT="0" marB="0" anchor="ctr"/>
                </a:tc>
                <a:tc>
                  <a:txBody>
                    <a:bodyPr/>
                    <a:lstStyle/>
                    <a:p>
                      <a:pPr algn="just">
                        <a:spcAft>
                          <a:spcPts val="0"/>
                        </a:spcAft>
                      </a:pPr>
                      <a:r>
                        <a:rPr lang="zh-CN" sz="1050" kern="100" dirty="0">
                          <a:solidFill>
                            <a:schemeClr val="bg1"/>
                          </a:solidFill>
                          <a:effectLst/>
                          <a:latin typeface="Microsoft YaHei" charset="-122"/>
                          <a:ea typeface="Microsoft YaHei" charset="-122"/>
                          <a:cs typeface="Microsoft YaHei" charset="-122"/>
                        </a:rPr>
                        <a:t>显示给用户</a:t>
                      </a:r>
                    </a:p>
                  </a:txBody>
                  <a:tcPr marL="68580" marR="68580" marT="0" marB="0" anchor="ctr"/>
                </a:tc>
              </a:tr>
            </a:tbl>
          </a:graphicData>
        </a:graphic>
      </p:graphicFrame>
      <p:sp>
        <p:nvSpPr>
          <p:cNvPr id="21" name="六边形 22"/>
          <p:cNvSpPr/>
          <p:nvPr/>
        </p:nvSpPr>
        <p:spPr>
          <a:xfrm rot="5400000">
            <a:off x="-617574" y="2494745"/>
            <a:ext cx="2305073" cy="585245"/>
          </a:xfrm>
          <a:custGeom>
            <a:avLst/>
            <a:gdLst/>
            <a:ahLst/>
            <a:cxnLst/>
            <a:rect l="l" t="t" r="r" b="b"/>
            <a:pathLst>
              <a:path w="3960440" h="576064">
                <a:moveTo>
                  <a:pt x="0" y="0"/>
                </a:moveTo>
                <a:lnTo>
                  <a:pt x="3816424" y="0"/>
                </a:lnTo>
                <a:lnTo>
                  <a:pt x="3960440" y="288032"/>
                </a:lnTo>
                <a:lnTo>
                  <a:pt x="3816424" y="576064"/>
                </a:lnTo>
                <a:lnTo>
                  <a:pt x="0" y="576064"/>
                </a:lnTo>
                <a:lnTo>
                  <a:pt x="144016" y="288032"/>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r>
              <a:rPr lang="zh-CN" altLang="en-US" sz="2400" dirty="0" smtClean="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rPr>
              <a:t>数据字典</a:t>
            </a:r>
            <a:endParaRPr lang="zh-CN" altLang="en-US" sz="2400" dirty="0">
              <a:solidFill>
                <a:srgbClr val="FBFAFC"/>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7145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0-#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anim calcmode="lin" valueType="num">
                                      <p:cBhvr>
                                        <p:cTn id="12" dur="750" fill="hold"/>
                                        <p:tgtEl>
                                          <p:spTgt spid="5"/>
                                        </p:tgtEl>
                                        <p:attrNameLst>
                                          <p:attrName>ppt_x</p:attrName>
                                        </p:attrNameLst>
                                      </p:cBhvr>
                                      <p:tavLst>
                                        <p:tav tm="0">
                                          <p:val>
                                            <p:strVal val="#ppt_x"/>
                                          </p:val>
                                        </p:tav>
                                        <p:tav tm="100000">
                                          <p:val>
                                            <p:strVal val="#ppt_x"/>
                                          </p:val>
                                        </p:tav>
                                      </p:tavLst>
                                    </p:anim>
                                    <p:anim calcmode="lin" valueType="num">
                                      <p:cBhvr>
                                        <p:cTn id="13" dur="75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750"/>
                                        <p:tgtEl>
                                          <p:spTgt spid="2"/>
                                        </p:tgtEl>
                                      </p:cBhvr>
                                    </p:animEffect>
                                    <p:anim calcmode="lin" valueType="num">
                                      <p:cBhvr>
                                        <p:cTn id="17" dur="750" fill="hold"/>
                                        <p:tgtEl>
                                          <p:spTgt spid="2"/>
                                        </p:tgtEl>
                                        <p:attrNameLst>
                                          <p:attrName>ppt_x</p:attrName>
                                        </p:attrNameLst>
                                      </p:cBhvr>
                                      <p:tavLst>
                                        <p:tav tm="0">
                                          <p:val>
                                            <p:strVal val="#ppt_x"/>
                                          </p:val>
                                        </p:tav>
                                        <p:tav tm="100000">
                                          <p:val>
                                            <p:strVal val="#ppt_x"/>
                                          </p:val>
                                        </p:tav>
                                      </p:tavLst>
                                    </p:anim>
                                    <p:anim calcmode="lin" valueType="num">
                                      <p:cBhvr>
                                        <p:cTn id="18" dur="750" fill="hold"/>
                                        <p:tgtEl>
                                          <p:spTgt spid="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anim calcmode="lin" valueType="num">
                                      <p:cBhvr>
                                        <p:cTn id="22" dur="750" fill="hold"/>
                                        <p:tgtEl>
                                          <p:spTgt spid="19"/>
                                        </p:tgtEl>
                                        <p:attrNameLst>
                                          <p:attrName>ppt_x</p:attrName>
                                        </p:attrNameLst>
                                      </p:cBhvr>
                                      <p:tavLst>
                                        <p:tav tm="0">
                                          <p:val>
                                            <p:strVal val="#ppt_x"/>
                                          </p:val>
                                        </p:tav>
                                        <p:tav tm="100000">
                                          <p:val>
                                            <p:strVal val="#ppt_x"/>
                                          </p:val>
                                        </p:tav>
                                      </p:tavLst>
                                    </p:anim>
                                    <p:anim calcmode="lin" valueType="num">
                                      <p:cBhvr>
                                        <p:cTn id="23" dur="750" fill="hold"/>
                                        <p:tgtEl>
                                          <p:spTgt spid="19"/>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750"/>
                                        <p:tgtEl>
                                          <p:spTgt spid="6"/>
                                        </p:tgtEl>
                                      </p:cBhvr>
                                    </p:animEffect>
                                    <p:anim calcmode="lin" valueType="num">
                                      <p:cBhvr>
                                        <p:cTn id="27" dur="750" fill="hold"/>
                                        <p:tgtEl>
                                          <p:spTgt spid="6"/>
                                        </p:tgtEl>
                                        <p:attrNameLst>
                                          <p:attrName>ppt_x</p:attrName>
                                        </p:attrNameLst>
                                      </p:cBhvr>
                                      <p:tavLst>
                                        <p:tav tm="0">
                                          <p:val>
                                            <p:strVal val="#ppt_x"/>
                                          </p:val>
                                        </p:tav>
                                        <p:tav tm="100000">
                                          <p:val>
                                            <p:strVal val="#ppt_x"/>
                                          </p:val>
                                        </p:tav>
                                      </p:tavLst>
                                    </p:anim>
                                    <p:anim calcmode="lin" valueType="num">
                                      <p:cBhvr>
                                        <p:cTn id="28" dur="750" fill="hold"/>
                                        <p:tgtEl>
                                          <p:spTgt spid="6"/>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b01841cfcd096dfb6dd969da4fe3f3c3589f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2791</TotalTime>
  <Words>2188</Words>
  <Application>Microsoft Macintosh PowerPoint</Application>
  <PresentationFormat>全屏显示(16:9)</PresentationFormat>
  <Paragraphs>615</Paragraphs>
  <Slides>37</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Calibri</vt:lpstr>
      <vt:lpstr>Calibri Light</vt:lpstr>
      <vt:lpstr>Impact</vt:lpstr>
      <vt:lpstr>Microsoft YaHei</vt:lpstr>
      <vt:lpstr>SimHei</vt:lpstr>
      <vt:lpstr>Times New Roman</vt:lpstr>
      <vt:lpstr>Wingdings</vt:lpstr>
      <vt:lpstr>冬青黑体简体中文 W3</vt:lpstr>
      <vt:lpstr>宋体</vt:lpstr>
      <vt:lpstr>微软雅黑</vt:lpstr>
      <vt:lpstr>幼圆</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王鑫柔</cp:lastModifiedBy>
  <cp:revision>296</cp:revision>
  <dcterms:created xsi:type="dcterms:W3CDTF">2014-06-03T12:41:59Z</dcterms:created>
  <dcterms:modified xsi:type="dcterms:W3CDTF">2017-04-25T10:21:47Z</dcterms:modified>
</cp:coreProperties>
</file>